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4630400" cy="8229600"/>
  <p:notesSz cx="8229600" cy="14630400"/>
  <p:embeddedFontLst>
    <p:embeddedFont>
      <p:font typeface="Montserrat" panose="00000500000000000000" pitchFamily="2" charset="0"/>
      <p:regular r:id="rId1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1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50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00"/>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hyperlink" Target="http://www.fonotest.com" TargetMode="External"/><Relationship Id="rId4" Type="http://schemas.openxmlformats.org/officeDocument/2006/relationships/hyperlink" Target="mailto:jmc@fonotes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pic>
        <p:nvPicPr>
          <p:cNvPr id="3" name="Image 1" descr="preencoded.png"/>
          <p:cNvPicPr>
            <a:picLocks noChangeAspect="1"/>
          </p:cNvPicPr>
          <p:nvPr/>
        </p:nvPicPr>
        <p:blipFill>
          <a:blip r:embed="rId4"/>
          <a:stretch>
            <a:fillRect/>
          </a:stretch>
        </p:blipFill>
        <p:spPr>
          <a:xfrm>
            <a:off x="10850047" y="3825240"/>
            <a:ext cx="3048000" cy="579120"/>
          </a:xfrm>
          <a:prstGeom prst="rect">
            <a:avLst/>
          </a:prstGeom>
        </p:spPr>
      </p:pic>
      <p:sp>
        <p:nvSpPr>
          <p:cNvPr id="4" name="Text 0"/>
          <p:cNvSpPr/>
          <p:nvPr/>
        </p:nvSpPr>
        <p:spPr>
          <a:xfrm>
            <a:off x="864037" y="1317784"/>
            <a:ext cx="7415927" cy="3248501"/>
          </a:xfrm>
          <a:prstGeom prst="rect">
            <a:avLst/>
          </a:prstGeom>
          <a:noFill/>
          <a:ln/>
        </p:spPr>
        <p:txBody>
          <a:bodyPr wrap="square" lIns="0" tIns="0" rIns="0" bIns="0" rtlCol="0" anchor="t"/>
          <a:lstStyle/>
          <a:p>
            <a:pPr marL="0" indent="0" algn="l">
              <a:lnSpc>
                <a:spcPts val="6350"/>
              </a:lnSpc>
              <a:buNone/>
            </a:pPr>
            <a:r>
              <a:rPr lang="en-US" sz="5100" b="1" dirty="0">
                <a:solidFill>
                  <a:srgbClr val="FFFFFF"/>
                </a:solidFill>
                <a:latin typeface="Barlow Bold" pitchFamily="34" charset="0"/>
                <a:ea typeface="Barlow Bold" pitchFamily="34" charset="-122"/>
                <a:cs typeface="Barlow Bold" pitchFamily="34" charset="-120"/>
              </a:rPr>
              <a:t>FONOTEST, S.L. - Pioneros en instrumentación y control medioambiental</a:t>
            </a:r>
            <a:endParaRPr lang="en-US" sz="5100" dirty="0"/>
          </a:p>
        </p:txBody>
      </p:sp>
      <p:sp>
        <p:nvSpPr>
          <p:cNvPr id="5" name="Text 1"/>
          <p:cNvSpPr/>
          <p:nvPr/>
        </p:nvSpPr>
        <p:spPr>
          <a:xfrm>
            <a:off x="864037" y="4936569"/>
            <a:ext cx="7415927" cy="1975247"/>
          </a:xfrm>
          <a:prstGeom prst="rect">
            <a:avLst/>
          </a:prstGeom>
          <a:noFill/>
          <a:ln/>
        </p:spPr>
        <p:txBody>
          <a:bodyPr wrap="square" lIns="0" tIns="0" rIns="0" bIns="0" rtlCol="0" anchor="t"/>
          <a:lstStyle/>
          <a:p>
            <a:pPr marL="0" indent="0" algn="l">
              <a:lnSpc>
                <a:spcPts val="3100"/>
              </a:lnSpc>
              <a:buNone/>
            </a:pPr>
            <a:r>
              <a:rPr lang="en-US" sz="1900" dirty="0">
                <a:solidFill>
                  <a:srgbClr val="FFFFFF"/>
                </a:solidFill>
                <a:latin typeface="Montserrat" pitchFamily="34" charset="0"/>
                <a:ea typeface="Montserrat" pitchFamily="34" charset="-122"/>
                <a:cs typeface="Montserrat" pitchFamily="34" charset="-120"/>
              </a:rPr>
              <a:t>Innovación en extracción de lixiviados para vertederos, ofreciendo soluciones especializadas que combinan seguridad, eficiencia y cumplimiento normativo. Descubra cómo nuestras bombas neumáticas auto-activadas están revolucionando la gestión de residuos sólidos urbanos.</a:t>
            </a:r>
            <a:endParaRPr lang="en-US" sz="1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64037" y="1194911"/>
            <a:ext cx="7685484" cy="812125"/>
          </a:xfrm>
          <a:prstGeom prst="rect">
            <a:avLst/>
          </a:prstGeom>
          <a:noFill/>
          <a:ln/>
        </p:spPr>
        <p:txBody>
          <a:bodyPr wrap="none" lIns="0" tIns="0" rIns="0" bIns="0" rtlCol="0" anchor="t"/>
          <a:lstStyle/>
          <a:p>
            <a:pPr marL="0" indent="0" algn="l">
              <a:lnSpc>
                <a:spcPts val="6350"/>
              </a:lnSpc>
              <a:buNone/>
            </a:pPr>
            <a:r>
              <a:rPr lang="en-US" sz="5100" b="1" dirty="0">
                <a:solidFill>
                  <a:srgbClr val="2E3C4E"/>
                </a:solidFill>
                <a:latin typeface="Barlow Bold" pitchFamily="34" charset="0"/>
                <a:ea typeface="Barlow Bold" pitchFamily="34" charset="-122"/>
                <a:cs typeface="Barlow Bold" pitchFamily="34" charset="-120"/>
              </a:rPr>
              <a:t>¿Quién es FONOTEST, S.L.?</a:t>
            </a:r>
            <a:endParaRPr lang="en-US" sz="5100" dirty="0"/>
          </a:p>
        </p:txBody>
      </p:sp>
      <p:pic>
        <p:nvPicPr>
          <p:cNvPr id="3" name="Image 0" descr="preencoded.png"/>
          <p:cNvPicPr>
            <a:picLocks noChangeAspect="1"/>
          </p:cNvPicPr>
          <p:nvPr/>
        </p:nvPicPr>
        <p:blipFill>
          <a:blip r:embed="rId3"/>
          <a:stretch>
            <a:fillRect/>
          </a:stretch>
        </p:blipFill>
        <p:spPr>
          <a:xfrm>
            <a:off x="864037" y="2500789"/>
            <a:ext cx="617220" cy="617220"/>
          </a:xfrm>
          <a:prstGeom prst="rect">
            <a:avLst/>
          </a:prstGeom>
        </p:spPr>
      </p:pic>
      <p:sp>
        <p:nvSpPr>
          <p:cNvPr id="4" name="Text 1"/>
          <p:cNvSpPr/>
          <p:nvPr/>
        </p:nvSpPr>
        <p:spPr>
          <a:xfrm>
            <a:off x="864037" y="3426619"/>
            <a:ext cx="3573899" cy="406003"/>
          </a:xfrm>
          <a:prstGeom prst="rect">
            <a:avLst/>
          </a:prstGeom>
          <a:noFill/>
          <a:ln/>
        </p:spPr>
        <p:txBody>
          <a:bodyPr wrap="none" lIns="0" tIns="0" rIns="0" bIns="0" rtlCol="0" anchor="t"/>
          <a:lstStyle/>
          <a:p>
            <a:pPr marL="0" indent="0" algn="l">
              <a:lnSpc>
                <a:spcPts val="3150"/>
              </a:lnSpc>
              <a:buNone/>
            </a:pPr>
            <a:r>
              <a:rPr lang="en-US" sz="2550" b="1" dirty="0">
                <a:solidFill>
                  <a:srgbClr val="384653"/>
                </a:solidFill>
                <a:latin typeface="Barlow Bold" pitchFamily="34" charset="0"/>
                <a:ea typeface="Barlow Bold" pitchFamily="34" charset="-122"/>
                <a:cs typeface="Barlow Bold" pitchFamily="34" charset="-120"/>
              </a:rPr>
              <a:t>Especialistas desde 1998</a:t>
            </a:r>
            <a:endParaRPr lang="en-US" sz="2550" dirty="0"/>
          </a:p>
        </p:txBody>
      </p:sp>
      <p:sp>
        <p:nvSpPr>
          <p:cNvPr id="5" name="Text 2"/>
          <p:cNvSpPr/>
          <p:nvPr/>
        </p:nvSpPr>
        <p:spPr>
          <a:xfrm>
            <a:off x="864037" y="3980736"/>
            <a:ext cx="4095036" cy="1580198"/>
          </a:xfrm>
          <a:prstGeom prst="rect">
            <a:avLst/>
          </a:prstGeom>
          <a:noFill/>
          <a:ln/>
        </p:spPr>
        <p:txBody>
          <a:bodyPr wrap="square" lIns="0" tIns="0" rIns="0" bIns="0" rtlCol="0" anchor="t"/>
          <a:lstStyle/>
          <a:p>
            <a:pPr marL="0" indent="0" algn="l">
              <a:lnSpc>
                <a:spcPts val="3100"/>
              </a:lnSpc>
              <a:buNone/>
            </a:pPr>
            <a:r>
              <a:rPr lang="en-US" sz="1900" dirty="0">
                <a:solidFill>
                  <a:srgbClr val="384653"/>
                </a:solidFill>
                <a:latin typeface="Montserrat" pitchFamily="34" charset="0"/>
                <a:ea typeface="Montserrat" pitchFamily="34" charset="-122"/>
                <a:cs typeface="Montserrat" pitchFamily="34" charset="-120"/>
              </a:rPr>
              <a:t>Más de dos décadas de experiencia en el sector medioambiental, ofreciendo soluciones de alta calidad.</a:t>
            </a:r>
            <a:endParaRPr lang="en-US" sz="1900" dirty="0"/>
          </a:p>
        </p:txBody>
      </p:sp>
      <p:pic>
        <p:nvPicPr>
          <p:cNvPr id="6" name="Image 1" descr="preencoded.png"/>
          <p:cNvPicPr>
            <a:picLocks noChangeAspect="1"/>
          </p:cNvPicPr>
          <p:nvPr/>
        </p:nvPicPr>
        <p:blipFill>
          <a:blip r:embed="rId4"/>
          <a:stretch>
            <a:fillRect/>
          </a:stretch>
        </p:blipFill>
        <p:spPr>
          <a:xfrm>
            <a:off x="5267682" y="2500789"/>
            <a:ext cx="617220" cy="617220"/>
          </a:xfrm>
          <a:prstGeom prst="rect">
            <a:avLst/>
          </a:prstGeom>
        </p:spPr>
      </p:pic>
      <p:sp>
        <p:nvSpPr>
          <p:cNvPr id="7" name="Text 3"/>
          <p:cNvSpPr/>
          <p:nvPr/>
        </p:nvSpPr>
        <p:spPr>
          <a:xfrm>
            <a:off x="5267682" y="3426619"/>
            <a:ext cx="4095036" cy="812006"/>
          </a:xfrm>
          <a:prstGeom prst="rect">
            <a:avLst/>
          </a:prstGeom>
          <a:noFill/>
          <a:ln/>
        </p:spPr>
        <p:txBody>
          <a:bodyPr wrap="square" lIns="0" tIns="0" rIns="0" bIns="0" rtlCol="0" anchor="t"/>
          <a:lstStyle/>
          <a:p>
            <a:pPr marL="0" indent="0" algn="l">
              <a:lnSpc>
                <a:spcPts val="3150"/>
              </a:lnSpc>
              <a:buNone/>
            </a:pPr>
            <a:r>
              <a:rPr lang="en-US" sz="2550" b="1" dirty="0">
                <a:solidFill>
                  <a:srgbClr val="384653"/>
                </a:solidFill>
                <a:latin typeface="Barlow Bold" pitchFamily="34" charset="0"/>
                <a:ea typeface="Barlow Bold" pitchFamily="34" charset="-122"/>
                <a:cs typeface="Barlow Bold" pitchFamily="34" charset="-120"/>
              </a:rPr>
              <a:t>Monitorización especializada</a:t>
            </a:r>
            <a:endParaRPr lang="en-US" sz="2550" dirty="0"/>
          </a:p>
        </p:txBody>
      </p:sp>
      <p:sp>
        <p:nvSpPr>
          <p:cNvPr id="8" name="Text 4"/>
          <p:cNvSpPr/>
          <p:nvPr/>
        </p:nvSpPr>
        <p:spPr>
          <a:xfrm>
            <a:off x="5267682" y="4386739"/>
            <a:ext cx="4095036" cy="1185148"/>
          </a:xfrm>
          <a:prstGeom prst="rect">
            <a:avLst/>
          </a:prstGeom>
          <a:noFill/>
          <a:ln/>
        </p:spPr>
        <p:txBody>
          <a:bodyPr wrap="square" lIns="0" tIns="0" rIns="0" bIns="0" rtlCol="0" anchor="t"/>
          <a:lstStyle/>
          <a:p>
            <a:pPr marL="0" indent="0" algn="l">
              <a:lnSpc>
                <a:spcPts val="3100"/>
              </a:lnSpc>
              <a:buNone/>
            </a:pPr>
            <a:r>
              <a:rPr lang="en-US" sz="1900" dirty="0">
                <a:solidFill>
                  <a:srgbClr val="384653"/>
                </a:solidFill>
                <a:latin typeface="Montserrat" pitchFamily="34" charset="0"/>
                <a:ea typeface="Montserrat" pitchFamily="34" charset="-122"/>
                <a:cs typeface="Montserrat" pitchFamily="34" charset="-120"/>
              </a:rPr>
              <a:t>Servicios completos para el control de gases y líquidos en entornos complejos.</a:t>
            </a:r>
            <a:endParaRPr lang="en-US" sz="1900" dirty="0"/>
          </a:p>
        </p:txBody>
      </p:sp>
      <p:pic>
        <p:nvPicPr>
          <p:cNvPr id="9" name="Image 2" descr="preencoded.png"/>
          <p:cNvPicPr>
            <a:picLocks noChangeAspect="1"/>
          </p:cNvPicPr>
          <p:nvPr/>
        </p:nvPicPr>
        <p:blipFill>
          <a:blip r:embed="rId5"/>
          <a:stretch>
            <a:fillRect/>
          </a:stretch>
        </p:blipFill>
        <p:spPr>
          <a:xfrm>
            <a:off x="9671328" y="2500789"/>
            <a:ext cx="617220" cy="617220"/>
          </a:xfrm>
          <a:prstGeom prst="rect">
            <a:avLst/>
          </a:prstGeom>
        </p:spPr>
      </p:pic>
      <p:sp>
        <p:nvSpPr>
          <p:cNvPr id="10" name="Text 5"/>
          <p:cNvSpPr/>
          <p:nvPr/>
        </p:nvSpPr>
        <p:spPr>
          <a:xfrm>
            <a:off x="9671328" y="3426619"/>
            <a:ext cx="3752850" cy="406003"/>
          </a:xfrm>
          <a:prstGeom prst="rect">
            <a:avLst/>
          </a:prstGeom>
          <a:noFill/>
          <a:ln/>
        </p:spPr>
        <p:txBody>
          <a:bodyPr wrap="none" lIns="0" tIns="0" rIns="0" bIns="0" rtlCol="0" anchor="t"/>
          <a:lstStyle/>
          <a:p>
            <a:pPr marL="0" indent="0" algn="l">
              <a:lnSpc>
                <a:spcPts val="3150"/>
              </a:lnSpc>
              <a:buNone/>
            </a:pPr>
            <a:r>
              <a:rPr lang="en-US" sz="2550" b="1" dirty="0">
                <a:solidFill>
                  <a:srgbClr val="384653"/>
                </a:solidFill>
                <a:latin typeface="Barlow Bold" pitchFamily="34" charset="0"/>
                <a:ea typeface="Barlow Bold" pitchFamily="34" charset="-122"/>
                <a:cs typeface="Barlow Bold" pitchFamily="34" charset="-120"/>
              </a:rPr>
              <a:t>Certificaciones de calidad</a:t>
            </a:r>
            <a:endParaRPr lang="en-US" sz="2550" dirty="0"/>
          </a:p>
        </p:txBody>
      </p:sp>
      <p:sp>
        <p:nvSpPr>
          <p:cNvPr id="11" name="Text 6"/>
          <p:cNvSpPr/>
          <p:nvPr/>
        </p:nvSpPr>
        <p:spPr>
          <a:xfrm>
            <a:off x="9671328" y="3980736"/>
            <a:ext cx="4095036" cy="1580198"/>
          </a:xfrm>
          <a:prstGeom prst="rect">
            <a:avLst/>
          </a:prstGeom>
          <a:noFill/>
          <a:ln/>
        </p:spPr>
        <p:txBody>
          <a:bodyPr wrap="square" lIns="0" tIns="0" rIns="0" bIns="0" rtlCol="0" anchor="t"/>
          <a:lstStyle/>
          <a:p>
            <a:pPr marL="0" indent="0" algn="l">
              <a:lnSpc>
                <a:spcPts val="3100"/>
              </a:lnSpc>
              <a:buNone/>
            </a:pPr>
            <a:r>
              <a:rPr lang="en-US" sz="1900" dirty="0">
                <a:solidFill>
                  <a:srgbClr val="384653"/>
                </a:solidFill>
                <a:latin typeface="Montserrat" pitchFamily="34" charset="0"/>
                <a:ea typeface="Montserrat" pitchFamily="34" charset="-122"/>
                <a:cs typeface="Montserrat" pitchFamily="34" charset="-120"/>
              </a:rPr>
              <a:t>Operamos bajo los estándares ISO 9001 e ISO 14001, garantizando procesos de máxima calidad.</a:t>
            </a:r>
            <a:endParaRPr lang="en-US" sz="1900" dirty="0"/>
          </a:p>
        </p:txBody>
      </p:sp>
      <p:sp>
        <p:nvSpPr>
          <p:cNvPr id="12" name="Text 7"/>
          <p:cNvSpPr/>
          <p:nvPr/>
        </p:nvSpPr>
        <p:spPr>
          <a:xfrm>
            <a:off x="864037" y="5849541"/>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384653"/>
                </a:solidFill>
                <a:latin typeface="Montserrat" pitchFamily="34" charset="0"/>
                <a:ea typeface="Montserrat" pitchFamily="34" charset="-122"/>
                <a:cs typeface="Montserrat" pitchFamily="34" charset="-120"/>
              </a:rPr>
              <a:t>Contamos con un equipo multidisciplinar formado por químicos, ingenieros y técnicos de campo especializados en desarrollar ingeniería a medida para vertederos de Residuos Sólidos Urbanos. Nuestra experiencia nos permite ofrecer soluciones adaptadas a las necesidades específicas de cada cliente.</a:t>
            </a:r>
            <a:endParaRPr 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760720" cy="8229600"/>
          </a:xfrm>
          <a:prstGeom prst="rect">
            <a:avLst/>
          </a:prstGeom>
        </p:spPr>
      </p:pic>
      <p:pic>
        <p:nvPicPr>
          <p:cNvPr id="3" name="Image 1" descr="preencoded.png"/>
          <p:cNvPicPr>
            <a:picLocks noChangeAspect="1"/>
          </p:cNvPicPr>
          <p:nvPr/>
        </p:nvPicPr>
        <p:blipFill>
          <a:blip r:embed="rId4"/>
          <a:stretch>
            <a:fillRect/>
          </a:stretch>
        </p:blipFill>
        <p:spPr>
          <a:xfrm>
            <a:off x="715089" y="3825240"/>
            <a:ext cx="3048000" cy="579120"/>
          </a:xfrm>
          <a:prstGeom prst="rect">
            <a:avLst/>
          </a:prstGeom>
        </p:spPr>
      </p:pic>
      <p:sp>
        <p:nvSpPr>
          <p:cNvPr id="4" name="Text 0"/>
          <p:cNvSpPr/>
          <p:nvPr/>
        </p:nvSpPr>
        <p:spPr>
          <a:xfrm>
            <a:off x="6109811" y="489823"/>
            <a:ext cx="4688086" cy="586026"/>
          </a:xfrm>
          <a:prstGeom prst="rect">
            <a:avLst/>
          </a:prstGeom>
          <a:noFill/>
          <a:ln/>
        </p:spPr>
        <p:txBody>
          <a:bodyPr wrap="none" lIns="0" tIns="0" rIns="0" bIns="0" rtlCol="0" anchor="t"/>
          <a:lstStyle/>
          <a:p>
            <a:pPr marL="0" indent="0" algn="l">
              <a:lnSpc>
                <a:spcPts val="4600"/>
              </a:lnSpc>
              <a:buNone/>
            </a:pPr>
            <a:r>
              <a:rPr lang="en-US" sz="3650" b="1" dirty="0">
                <a:solidFill>
                  <a:srgbClr val="2E3C4E"/>
                </a:solidFill>
                <a:latin typeface="Barlow Bold" pitchFamily="34" charset="0"/>
                <a:ea typeface="Barlow Bold" pitchFamily="34" charset="-122"/>
                <a:cs typeface="Barlow Bold" pitchFamily="34" charset="-120"/>
              </a:rPr>
              <a:t>El reto en vertederos</a:t>
            </a:r>
            <a:endParaRPr lang="en-US" sz="3650" dirty="0"/>
          </a:p>
        </p:txBody>
      </p:sp>
      <p:sp>
        <p:nvSpPr>
          <p:cNvPr id="5" name="Text 1"/>
          <p:cNvSpPr/>
          <p:nvPr/>
        </p:nvSpPr>
        <p:spPr>
          <a:xfrm>
            <a:off x="6109811" y="1343025"/>
            <a:ext cx="7897178" cy="937498"/>
          </a:xfrm>
          <a:prstGeom prst="rect">
            <a:avLst/>
          </a:prstGeom>
          <a:noFill/>
          <a:ln/>
        </p:spPr>
        <p:txBody>
          <a:bodyPr wrap="square" lIns="0" tIns="0" rIns="0" bIns="0" rtlCol="0" anchor="t"/>
          <a:lstStyle/>
          <a:p>
            <a:pPr marL="0" indent="0" algn="l">
              <a:lnSpc>
                <a:spcPts val="3650"/>
              </a:lnSpc>
              <a:buNone/>
            </a:pPr>
            <a:r>
              <a:rPr lang="en-US" sz="2950" b="1" dirty="0">
                <a:solidFill>
                  <a:srgbClr val="2E3C4E"/>
                </a:solidFill>
                <a:latin typeface="Barlow Bold" pitchFamily="34" charset="0"/>
                <a:ea typeface="Barlow Bold" pitchFamily="34" charset="-122"/>
                <a:cs typeface="Barlow Bold" pitchFamily="34" charset="-120"/>
              </a:rPr>
              <a:t>¿Por qué necesitamos extraer lixiviados con precisión?</a:t>
            </a:r>
            <a:endParaRPr lang="en-US" sz="2950" dirty="0"/>
          </a:p>
        </p:txBody>
      </p:sp>
      <p:sp>
        <p:nvSpPr>
          <p:cNvPr id="6" name="Shape 2"/>
          <p:cNvSpPr/>
          <p:nvPr/>
        </p:nvSpPr>
        <p:spPr>
          <a:xfrm>
            <a:off x="6109811" y="2547699"/>
            <a:ext cx="400764" cy="400764"/>
          </a:xfrm>
          <a:prstGeom prst="roundRect">
            <a:avLst>
              <a:gd name="adj" fmla="val 66679"/>
            </a:avLst>
          </a:prstGeom>
          <a:solidFill>
            <a:srgbClr val="D4E9F7"/>
          </a:solidFill>
          <a:ln w="7620">
            <a:solidFill>
              <a:srgbClr val="BACFDD"/>
            </a:solidFill>
            <a:prstDash val="solid"/>
          </a:ln>
        </p:spPr>
        <p:txBody>
          <a:bodyPr/>
          <a:lstStyle/>
          <a:p>
            <a:endParaRPr lang="es-ES"/>
          </a:p>
        </p:txBody>
      </p:sp>
      <p:pic>
        <p:nvPicPr>
          <p:cNvPr id="7" name="Image 2" descr="preencoded.png"/>
          <p:cNvPicPr>
            <a:picLocks noChangeAspect="1"/>
          </p:cNvPicPr>
          <p:nvPr/>
        </p:nvPicPr>
        <p:blipFill>
          <a:blip r:embed="rId5"/>
          <a:stretch>
            <a:fillRect/>
          </a:stretch>
        </p:blipFill>
        <p:spPr>
          <a:xfrm>
            <a:off x="6169581" y="2572286"/>
            <a:ext cx="281226" cy="351592"/>
          </a:xfrm>
          <a:prstGeom prst="rect">
            <a:avLst/>
          </a:prstGeom>
        </p:spPr>
      </p:pic>
      <p:sp>
        <p:nvSpPr>
          <p:cNvPr id="8" name="Text 3"/>
          <p:cNvSpPr/>
          <p:nvPr/>
        </p:nvSpPr>
        <p:spPr>
          <a:xfrm>
            <a:off x="6688693" y="2608898"/>
            <a:ext cx="2371844" cy="293013"/>
          </a:xfrm>
          <a:prstGeom prst="rect">
            <a:avLst/>
          </a:prstGeom>
          <a:noFill/>
          <a:ln/>
        </p:spPr>
        <p:txBody>
          <a:bodyPr wrap="none" lIns="0" tIns="0" rIns="0" bIns="0" rtlCol="0" anchor="t"/>
          <a:lstStyle/>
          <a:p>
            <a:pPr marL="0" indent="0" algn="l">
              <a:lnSpc>
                <a:spcPts val="2300"/>
              </a:lnSpc>
              <a:buNone/>
            </a:pPr>
            <a:r>
              <a:rPr lang="en-US" sz="1800" b="1" dirty="0">
                <a:solidFill>
                  <a:srgbClr val="384653"/>
                </a:solidFill>
                <a:latin typeface="Barlow Bold" pitchFamily="34" charset="0"/>
                <a:ea typeface="Barlow Bold" pitchFamily="34" charset="-122"/>
                <a:cs typeface="Barlow Bold" pitchFamily="34" charset="-120"/>
              </a:rPr>
              <a:t>Atmósferas explosivas</a:t>
            </a:r>
            <a:endParaRPr lang="en-US" sz="1800" dirty="0"/>
          </a:p>
        </p:txBody>
      </p:sp>
      <p:sp>
        <p:nvSpPr>
          <p:cNvPr id="9" name="Text 4"/>
          <p:cNvSpPr/>
          <p:nvPr/>
        </p:nvSpPr>
        <p:spPr>
          <a:xfrm>
            <a:off x="6688693" y="3008709"/>
            <a:ext cx="7318296" cy="569833"/>
          </a:xfrm>
          <a:prstGeom prst="rect">
            <a:avLst/>
          </a:prstGeom>
          <a:noFill/>
          <a:ln/>
        </p:spPr>
        <p:txBody>
          <a:bodyPr wrap="square" lIns="0" tIns="0" rIns="0" bIns="0" rtlCol="0" anchor="t"/>
          <a:lstStyle/>
          <a:p>
            <a:pPr marL="0" indent="0" algn="l">
              <a:lnSpc>
                <a:spcPts val="2200"/>
              </a:lnSpc>
              <a:buNone/>
            </a:pPr>
            <a:r>
              <a:rPr lang="en-US" sz="1400" dirty="0">
                <a:solidFill>
                  <a:srgbClr val="384653"/>
                </a:solidFill>
                <a:latin typeface="Montserrat" pitchFamily="34" charset="0"/>
                <a:ea typeface="Montserrat" pitchFamily="34" charset="-122"/>
                <a:cs typeface="Montserrat" pitchFamily="34" charset="-120"/>
              </a:rPr>
              <a:t>Altas concentraciones de metano que generan riesgos significativos de explosión durante las operaciones.</a:t>
            </a:r>
            <a:endParaRPr lang="en-US" sz="1400" dirty="0"/>
          </a:p>
        </p:txBody>
      </p:sp>
      <p:sp>
        <p:nvSpPr>
          <p:cNvPr id="10" name="Shape 5"/>
          <p:cNvSpPr/>
          <p:nvPr/>
        </p:nvSpPr>
        <p:spPr>
          <a:xfrm>
            <a:off x="6109811" y="3934778"/>
            <a:ext cx="400764" cy="400764"/>
          </a:xfrm>
          <a:prstGeom prst="roundRect">
            <a:avLst>
              <a:gd name="adj" fmla="val 66679"/>
            </a:avLst>
          </a:prstGeom>
          <a:solidFill>
            <a:srgbClr val="D4E9F7"/>
          </a:solidFill>
          <a:ln w="7620">
            <a:solidFill>
              <a:srgbClr val="BACFDD"/>
            </a:solidFill>
            <a:prstDash val="solid"/>
          </a:ln>
        </p:spPr>
        <p:txBody>
          <a:bodyPr/>
          <a:lstStyle/>
          <a:p>
            <a:endParaRPr lang="es-ES"/>
          </a:p>
        </p:txBody>
      </p:sp>
      <p:pic>
        <p:nvPicPr>
          <p:cNvPr id="11" name="Image 3" descr="preencoded.png"/>
          <p:cNvPicPr>
            <a:picLocks noChangeAspect="1"/>
          </p:cNvPicPr>
          <p:nvPr/>
        </p:nvPicPr>
        <p:blipFill>
          <a:blip r:embed="rId6"/>
          <a:stretch>
            <a:fillRect/>
          </a:stretch>
        </p:blipFill>
        <p:spPr>
          <a:xfrm>
            <a:off x="6169581" y="3959364"/>
            <a:ext cx="281226" cy="351592"/>
          </a:xfrm>
          <a:prstGeom prst="rect">
            <a:avLst/>
          </a:prstGeom>
        </p:spPr>
      </p:pic>
      <p:sp>
        <p:nvSpPr>
          <p:cNvPr id="12" name="Text 6"/>
          <p:cNvSpPr/>
          <p:nvPr/>
        </p:nvSpPr>
        <p:spPr>
          <a:xfrm>
            <a:off x="6688693" y="3995976"/>
            <a:ext cx="2493169" cy="293013"/>
          </a:xfrm>
          <a:prstGeom prst="rect">
            <a:avLst/>
          </a:prstGeom>
          <a:noFill/>
          <a:ln/>
        </p:spPr>
        <p:txBody>
          <a:bodyPr wrap="none" lIns="0" tIns="0" rIns="0" bIns="0" rtlCol="0" anchor="t"/>
          <a:lstStyle/>
          <a:p>
            <a:pPr marL="0" indent="0" algn="l">
              <a:lnSpc>
                <a:spcPts val="2300"/>
              </a:lnSpc>
              <a:buNone/>
            </a:pPr>
            <a:r>
              <a:rPr lang="en-US" sz="1800" b="1" dirty="0">
                <a:solidFill>
                  <a:srgbClr val="384653"/>
                </a:solidFill>
                <a:latin typeface="Barlow Bold" pitchFamily="34" charset="0"/>
                <a:ea typeface="Barlow Bold" pitchFamily="34" charset="-122"/>
                <a:cs typeface="Barlow Bold" pitchFamily="34" charset="-120"/>
              </a:rPr>
              <a:t>Temperaturas extremas</a:t>
            </a:r>
            <a:endParaRPr lang="en-US" sz="1800" dirty="0"/>
          </a:p>
        </p:txBody>
      </p:sp>
      <p:sp>
        <p:nvSpPr>
          <p:cNvPr id="13" name="Text 7"/>
          <p:cNvSpPr/>
          <p:nvPr/>
        </p:nvSpPr>
        <p:spPr>
          <a:xfrm>
            <a:off x="6688693" y="4395788"/>
            <a:ext cx="7318296" cy="569833"/>
          </a:xfrm>
          <a:prstGeom prst="rect">
            <a:avLst/>
          </a:prstGeom>
          <a:noFill/>
          <a:ln/>
        </p:spPr>
        <p:txBody>
          <a:bodyPr wrap="square" lIns="0" tIns="0" rIns="0" bIns="0" rtlCol="0" anchor="t"/>
          <a:lstStyle/>
          <a:p>
            <a:pPr marL="0" indent="0" algn="l">
              <a:lnSpc>
                <a:spcPts val="2200"/>
              </a:lnSpc>
              <a:buNone/>
            </a:pPr>
            <a:r>
              <a:rPr lang="en-US" sz="1400" dirty="0">
                <a:solidFill>
                  <a:srgbClr val="384653"/>
                </a:solidFill>
                <a:latin typeface="Montserrat" pitchFamily="34" charset="0"/>
                <a:ea typeface="Montserrat" pitchFamily="34" charset="-122"/>
                <a:cs typeface="Montserrat" pitchFamily="34" charset="-120"/>
              </a:rPr>
              <a:t>Condiciones de trabajo con temperaturas que pueden alcanzar hasta los 95 °C, desafiando la durabilidad de los equipos.</a:t>
            </a:r>
            <a:endParaRPr lang="en-US" sz="1400" dirty="0"/>
          </a:p>
        </p:txBody>
      </p:sp>
      <p:sp>
        <p:nvSpPr>
          <p:cNvPr id="14" name="Shape 8"/>
          <p:cNvSpPr/>
          <p:nvPr/>
        </p:nvSpPr>
        <p:spPr>
          <a:xfrm>
            <a:off x="6109811" y="5321856"/>
            <a:ext cx="400764" cy="400764"/>
          </a:xfrm>
          <a:prstGeom prst="roundRect">
            <a:avLst>
              <a:gd name="adj" fmla="val 66679"/>
            </a:avLst>
          </a:prstGeom>
          <a:solidFill>
            <a:srgbClr val="D4E9F7"/>
          </a:solidFill>
          <a:ln w="7620">
            <a:solidFill>
              <a:srgbClr val="BACFDD"/>
            </a:solidFill>
            <a:prstDash val="solid"/>
          </a:ln>
        </p:spPr>
        <p:txBody>
          <a:bodyPr/>
          <a:lstStyle/>
          <a:p>
            <a:endParaRPr lang="es-ES"/>
          </a:p>
        </p:txBody>
      </p:sp>
      <p:pic>
        <p:nvPicPr>
          <p:cNvPr id="15" name="Image 4" descr="preencoded.png"/>
          <p:cNvPicPr>
            <a:picLocks noChangeAspect="1"/>
          </p:cNvPicPr>
          <p:nvPr/>
        </p:nvPicPr>
        <p:blipFill>
          <a:blip r:embed="rId7"/>
          <a:stretch>
            <a:fillRect/>
          </a:stretch>
        </p:blipFill>
        <p:spPr>
          <a:xfrm>
            <a:off x="6169581" y="5346442"/>
            <a:ext cx="281226" cy="351592"/>
          </a:xfrm>
          <a:prstGeom prst="rect">
            <a:avLst/>
          </a:prstGeom>
        </p:spPr>
      </p:pic>
      <p:sp>
        <p:nvSpPr>
          <p:cNvPr id="16" name="Text 9"/>
          <p:cNvSpPr/>
          <p:nvPr/>
        </p:nvSpPr>
        <p:spPr>
          <a:xfrm>
            <a:off x="6688693" y="5383054"/>
            <a:ext cx="2343983" cy="293013"/>
          </a:xfrm>
          <a:prstGeom prst="rect">
            <a:avLst/>
          </a:prstGeom>
          <a:noFill/>
          <a:ln/>
        </p:spPr>
        <p:txBody>
          <a:bodyPr wrap="none" lIns="0" tIns="0" rIns="0" bIns="0" rtlCol="0" anchor="t"/>
          <a:lstStyle/>
          <a:p>
            <a:pPr marL="0" indent="0" algn="l">
              <a:lnSpc>
                <a:spcPts val="2300"/>
              </a:lnSpc>
              <a:buNone/>
            </a:pPr>
            <a:r>
              <a:rPr lang="en-US" sz="1800" b="1" dirty="0">
                <a:solidFill>
                  <a:srgbClr val="384653"/>
                </a:solidFill>
                <a:latin typeface="Barlow Bold" pitchFamily="34" charset="0"/>
                <a:ea typeface="Barlow Bold" pitchFamily="34" charset="-122"/>
                <a:cs typeface="Barlow Bold" pitchFamily="34" charset="-120"/>
              </a:rPr>
              <a:t>Sólidos y espuma</a:t>
            </a:r>
            <a:endParaRPr lang="en-US" sz="1800" dirty="0"/>
          </a:p>
        </p:txBody>
      </p:sp>
      <p:sp>
        <p:nvSpPr>
          <p:cNvPr id="17" name="Text 10"/>
          <p:cNvSpPr/>
          <p:nvPr/>
        </p:nvSpPr>
        <p:spPr>
          <a:xfrm>
            <a:off x="6688693" y="5782866"/>
            <a:ext cx="7318296" cy="569833"/>
          </a:xfrm>
          <a:prstGeom prst="rect">
            <a:avLst/>
          </a:prstGeom>
          <a:noFill/>
          <a:ln/>
        </p:spPr>
        <p:txBody>
          <a:bodyPr wrap="square" lIns="0" tIns="0" rIns="0" bIns="0" rtlCol="0" anchor="t"/>
          <a:lstStyle/>
          <a:p>
            <a:pPr marL="0" indent="0" algn="l">
              <a:lnSpc>
                <a:spcPts val="2200"/>
              </a:lnSpc>
              <a:buNone/>
            </a:pPr>
            <a:r>
              <a:rPr lang="en-US" sz="1400" dirty="0">
                <a:solidFill>
                  <a:srgbClr val="384653"/>
                </a:solidFill>
                <a:latin typeface="Montserrat" pitchFamily="34" charset="0"/>
                <a:ea typeface="Montserrat" pitchFamily="34" charset="-122"/>
                <a:cs typeface="Montserrat" pitchFamily="34" charset="-120"/>
              </a:rPr>
              <a:t>Presencia de materiales que taponan los equipos convencionales, reduciendo su eficiencia y vida útil.</a:t>
            </a:r>
            <a:endParaRPr lang="en-US" sz="1400" dirty="0"/>
          </a:p>
        </p:txBody>
      </p:sp>
      <p:sp>
        <p:nvSpPr>
          <p:cNvPr id="18" name="Shape 11"/>
          <p:cNvSpPr/>
          <p:nvPr/>
        </p:nvSpPr>
        <p:spPr>
          <a:xfrm>
            <a:off x="6109811" y="6708934"/>
            <a:ext cx="400764" cy="400764"/>
          </a:xfrm>
          <a:prstGeom prst="roundRect">
            <a:avLst>
              <a:gd name="adj" fmla="val 66679"/>
            </a:avLst>
          </a:prstGeom>
          <a:solidFill>
            <a:srgbClr val="D4E9F7"/>
          </a:solidFill>
          <a:ln w="7620">
            <a:solidFill>
              <a:srgbClr val="BACFDD"/>
            </a:solidFill>
            <a:prstDash val="solid"/>
          </a:ln>
        </p:spPr>
        <p:txBody>
          <a:bodyPr/>
          <a:lstStyle/>
          <a:p>
            <a:endParaRPr lang="es-ES"/>
          </a:p>
        </p:txBody>
      </p:sp>
      <p:pic>
        <p:nvPicPr>
          <p:cNvPr id="19" name="Image 5" descr="preencoded.png"/>
          <p:cNvPicPr>
            <a:picLocks noChangeAspect="1"/>
          </p:cNvPicPr>
          <p:nvPr/>
        </p:nvPicPr>
        <p:blipFill>
          <a:blip r:embed="rId8"/>
          <a:stretch>
            <a:fillRect/>
          </a:stretch>
        </p:blipFill>
        <p:spPr>
          <a:xfrm>
            <a:off x="6169581" y="6733520"/>
            <a:ext cx="281226" cy="351592"/>
          </a:xfrm>
          <a:prstGeom prst="rect">
            <a:avLst/>
          </a:prstGeom>
        </p:spPr>
      </p:pic>
      <p:sp>
        <p:nvSpPr>
          <p:cNvPr id="20" name="Text 12"/>
          <p:cNvSpPr/>
          <p:nvPr/>
        </p:nvSpPr>
        <p:spPr>
          <a:xfrm>
            <a:off x="6688693" y="6770132"/>
            <a:ext cx="2424470" cy="293013"/>
          </a:xfrm>
          <a:prstGeom prst="rect">
            <a:avLst/>
          </a:prstGeom>
          <a:noFill/>
          <a:ln/>
        </p:spPr>
        <p:txBody>
          <a:bodyPr wrap="none" lIns="0" tIns="0" rIns="0" bIns="0" rtlCol="0" anchor="t"/>
          <a:lstStyle/>
          <a:p>
            <a:pPr marL="0" indent="0" algn="l">
              <a:lnSpc>
                <a:spcPts val="2300"/>
              </a:lnSpc>
              <a:buNone/>
            </a:pPr>
            <a:r>
              <a:rPr lang="en-US" sz="1800" b="1" dirty="0">
                <a:solidFill>
                  <a:srgbClr val="384653"/>
                </a:solidFill>
                <a:latin typeface="Barlow Bold" pitchFamily="34" charset="0"/>
                <a:ea typeface="Barlow Bold" pitchFamily="34" charset="-122"/>
                <a:cs typeface="Barlow Bold" pitchFamily="34" charset="-120"/>
              </a:rPr>
              <a:t>Grandes profundidades</a:t>
            </a:r>
            <a:endParaRPr lang="en-US" sz="1800" dirty="0"/>
          </a:p>
        </p:txBody>
      </p:sp>
      <p:sp>
        <p:nvSpPr>
          <p:cNvPr id="21" name="Text 13"/>
          <p:cNvSpPr/>
          <p:nvPr/>
        </p:nvSpPr>
        <p:spPr>
          <a:xfrm>
            <a:off x="6688693" y="7169944"/>
            <a:ext cx="7318296" cy="569833"/>
          </a:xfrm>
          <a:prstGeom prst="rect">
            <a:avLst/>
          </a:prstGeom>
          <a:noFill/>
          <a:ln/>
        </p:spPr>
        <p:txBody>
          <a:bodyPr wrap="square" lIns="0" tIns="0" rIns="0" bIns="0" rtlCol="0" anchor="t"/>
          <a:lstStyle/>
          <a:p>
            <a:pPr marL="0" indent="0" algn="l">
              <a:lnSpc>
                <a:spcPts val="2200"/>
              </a:lnSpc>
              <a:buNone/>
            </a:pPr>
            <a:r>
              <a:rPr lang="en-US" sz="1400" dirty="0">
                <a:solidFill>
                  <a:srgbClr val="384653"/>
                </a:solidFill>
                <a:latin typeface="Montserrat" pitchFamily="34" charset="0"/>
                <a:ea typeface="Montserrat" pitchFamily="34" charset="-122"/>
                <a:cs typeface="Montserrat" pitchFamily="34" charset="-120"/>
              </a:rPr>
              <a:t>Necesidad de extraer lixiviados desde 50-90 metros de profundidad, requiriendo equipos especializados.</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587573" y="595551"/>
            <a:ext cx="5231368" cy="552212"/>
          </a:xfrm>
          <a:prstGeom prst="rect">
            <a:avLst/>
          </a:prstGeom>
          <a:noFill/>
          <a:ln/>
        </p:spPr>
        <p:txBody>
          <a:bodyPr wrap="none" lIns="0" tIns="0" rIns="0" bIns="0" rtlCol="0" anchor="t"/>
          <a:lstStyle/>
          <a:p>
            <a:pPr marL="0" indent="0" algn="l">
              <a:lnSpc>
                <a:spcPts val="4300"/>
              </a:lnSpc>
              <a:buNone/>
            </a:pPr>
            <a:r>
              <a:rPr lang="en-US" sz="3450" b="1" dirty="0">
                <a:solidFill>
                  <a:srgbClr val="2E3C4E"/>
                </a:solidFill>
                <a:latin typeface="Barlow Bold" pitchFamily="34" charset="0"/>
                <a:ea typeface="Barlow Bold" pitchFamily="34" charset="-122"/>
                <a:cs typeface="Barlow Bold" pitchFamily="34" charset="-120"/>
              </a:rPr>
              <a:t>Nuestra propuesta estrella</a:t>
            </a:r>
            <a:endParaRPr lang="en-US" sz="3450" dirty="0"/>
          </a:p>
        </p:txBody>
      </p:sp>
      <p:sp>
        <p:nvSpPr>
          <p:cNvPr id="3" name="Text 1"/>
          <p:cNvSpPr/>
          <p:nvPr/>
        </p:nvSpPr>
        <p:spPr>
          <a:xfrm>
            <a:off x="587573" y="1399580"/>
            <a:ext cx="5631537" cy="441841"/>
          </a:xfrm>
          <a:prstGeom prst="rect">
            <a:avLst/>
          </a:prstGeom>
          <a:noFill/>
          <a:ln/>
        </p:spPr>
        <p:txBody>
          <a:bodyPr wrap="none" lIns="0" tIns="0" rIns="0" bIns="0" rtlCol="0" anchor="t"/>
          <a:lstStyle/>
          <a:p>
            <a:pPr marL="0" indent="0" algn="l">
              <a:lnSpc>
                <a:spcPts val="3450"/>
              </a:lnSpc>
              <a:buNone/>
            </a:pPr>
            <a:r>
              <a:rPr lang="en-US" sz="2750" b="1" dirty="0">
                <a:solidFill>
                  <a:srgbClr val="2E3C4E"/>
                </a:solidFill>
                <a:latin typeface="Barlow Bold" pitchFamily="34" charset="0"/>
                <a:ea typeface="Barlow Bold" pitchFamily="34" charset="-122"/>
                <a:cs typeface="Barlow Bold" pitchFamily="34" charset="-120"/>
              </a:rPr>
              <a:t>Bombas neumáticas auto-activadas</a:t>
            </a:r>
            <a:endParaRPr lang="en-US" sz="2750" dirty="0"/>
          </a:p>
        </p:txBody>
      </p:sp>
      <p:pic>
        <p:nvPicPr>
          <p:cNvPr id="4" name="Image 0" descr="preencoded.png"/>
          <p:cNvPicPr>
            <a:picLocks noChangeAspect="1"/>
          </p:cNvPicPr>
          <p:nvPr/>
        </p:nvPicPr>
        <p:blipFill>
          <a:blip r:embed="rId3"/>
          <a:stretch>
            <a:fillRect/>
          </a:stretch>
        </p:blipFill>
        <p:spPr>
          <a:xfrm>
            <a:off x="587573" y="2282071"/>
            <a:ext cx="5953244" cy="3821787"/>
          </a:xfrm>
          <a:prstGeom prst="rect">
            <a:avLst/>
          </a:prstGeom>
        </p:spPr>
      </p:pic>
      <p:sp>
        <p:nvSpPr>
          <p:cNvPr id="5" name="Shape 2"/>
          <p:cNvSpPr/>
          <p:nvPr/>
        </p:nvSpPr>
        <p:spPr>
          <a:xfrm>
            <a:off x="7527608" y="2282071"/>
            <a:ext cx="377666" cy="377666"/>
          </a:xfrm>
          <a:prstGeom prst="roundRect">
            <a:avLst>
              <a:gd name="adj" fmla="val 66687"/>
            </a:avLst>
          </a:prstGeom>
          <a:solidFill>
            <a:srgbClr val="D4E9F7"/>
          </a:solidFill>
          <a:ln w="7620">
            <a:solidFill>
              <a:srgbClr val="BACFDD"/>
            </a:solidFill>
            <a:prstDash val="solid"/>
          </a:ln>
        </p:spPr>
        <p:txBody>
          <a:bodyPr/>
          <a:lstStyle/>
          <a:p>
            <a:endParaRPr lang="es-ES"/>
          </a:p>
        </p:txBody>
      </p:sp>
      <p:pic>
        <p:nvPicPr>
          <p:cNvPr id="6" name="Image 1" descr="preencoded.png"/>
          <p:cNvPicPr>
            <a:picLocks noChangeAspect="1"/>
          </p:cNvPicPr>
          <p:nvPr/>
        </p:nvPicPr>
        <p:blipFill>
          <a:blip r:embed="rId4"/>
          <a:stretch>
            <a:fillRect/>
          </a:stretch>
        </p:blipFill>
        <p:spPr>
          <a:xfrm>
            <a:off x="7583924" y="2305229"/>
            <a:ext cx="265033" cy="331351"/>
          </a:xfrm>
          <a:prstGeom prst="rect">
            <a:avLst/>
          </a:prstGeom>
        </p:spPr>
      </p:pic>
      <p:sp>
        <p:nvSpPr>
          <p:cNvPr id="7" name="Text 3"/>
          <p:cNvSpPr/>
          <p:nvPr/>
        </p:nvSpPr>
        <p:spPr>
          <a:xfrm>
            <a:off x="8073152" y="2339697"/>
            <a:ext cx="2209205" cy="276225"/>
          </a:xfrm>
          <a:prstGeom prst="rect">
            <a:avLst/>
          </a:prstGeom>
          <a:noFill/>
          <a:ln/>
        </p:spPr>
        <p:txBody>
          <a:bodyPr wrap="none" lIns="0" tIns="0" rIns="0" bIns="0" rtlCol="0" anchor="t"/>
          <a:lstStyle/>
          <a:p>
            <a:pPr marL="0" indent="0" algn="l">
              <a:lnSpc>
                <a:spcPts val="2150"/>
              </a:lnSpc>
              <a:buNone/>
            </a:pPr>
            <a:r>
              <a:rPr lang="en-US" sz="1700" b="1" dirty="0">
                <a:solidFill>
                  <a:srgbClr val="384653"/>
                </a:solidFill>
                <a:latin typeface="Barlow Bold" pitchFamily="34" charset="0"/>
                <a:ea typeface="Barlow Bold" pitchFamily="34" charset="-122"/>
                <a:cs typeface="Barlow Bold" pitchFamily="34" charset="-120"/>
              </a:rPr>
              <a:t>Cero alto voltaje</a:t>
            </a:r>
            <a:endParaRPr lang="en-US" sz="1700" dirty="0"/>
          </a:p>
        </p:txBody>
      </p:sp>
      <p:sp>
        <p:nvSpPr>
          <p:cNvPr id="8" name="Text 4"/>
          <p:cNvSpPr/>
          <p:nvPr/>
        </p:nvSpPr>
        <p:spPr>
          <a:xfrm>
            <a:off x="8073152" y="2783800"/>
            <a:ext cx="5977295" cy="537210"/>
          </a:xfrm>
          <a:prstGeom prst="rect">
            <a:avLst/>
          </a:prstGeom>
          <a:noFill/>
          <a:ln/>
        </p:spPr>
        <p:txBody>
          <a:bodyPr wrap="square" lIns="0" tIns="0" rIns="0" bIns="0" rtlCol="0" anchor="t"/>
          <a:lstStyle/>
          <a:p>
            <a:pPr marL="0" indent="0" algn="l">
              <a:lnSpc>
                <a:spcPts val="2100"/>
              </a:lnSpc>
              <a:buNone/>
            </a:pPr>
            <a:r>
              <a:rPr lang="en-US" sz="1300" dirty="0">
                <a:solidFill>
                  <a:srgbClr val="384653"/>
                </a:solidFill>
                <a:latin typeface="Montserrat" pitchFamily="34" charset="0"/>
                <a:ea typeface="Montserrat" pitchFamily="34" charset="-122"/>
                <a:cs typeface="Montserrat" pitchFamily="34" charset="-120"/>
              </a:rPr>
              <a:t>Funcionamiento completamente neumático que elimina riesgos eléctricos en entornos explosivos, garantizando seguridad total.</a:t>
            </a:r>
            <a:endParaRPr lang="en-US" sz="1300" dirty="0"/>
          </a:p>
        </p:txBody>
      </p:sp>
      <p:sp>
        <p:nvSpPr>
          <p:cNvPr id="9" name="Shape 5"/>
          <p:cNvSpPr/>
          <p:nvPr/>
        </p:nvSpPr>
        <p:spPr>
          <a:xfrm>
            <a:off x="7527608" y="3656767"/>
            <a:ext cx="377666" cy="377666"/>
          </a:xfrm>
          <a:prstGeom prst="roundRect">
            <a:avLst>
              <a:gd name="adj" fmla="val 66687"/>
            </a:avLst>
          </a:prstGeom>
          <a:solidFill>
            <a:srgbClr val="D4E9F7"/>
          </a:solidFill>
          <a:ln w="7620">
            <a:solidFill>
              <a:srgbClr val="BACFDD"/>
            </a:solidFill>
            <a:prstDash val="solid"/>
          </a:ln>
        </p:spPr>
        <p:txBody>
          <a:bodyPr/>
          <a:lstStyle/>
          <a:p>
            <a:endParaRPr lang="es-ES"/>
          </a:p>
        </p:txBody>
      </p:sp>
      <p:pic>
        <p:nvPicPr>
          <p:cNvPr id="10" name="Image 2" descr="preencoded.png"/>
          <p:cNvPicPr>
            <a:picLocks noChangeAspect="1"/>
          </p:cNvPicPr>
          <p:nvPr/>
        </p:nvPicPr>
        <p:blipFill>
          <a:blip r:embed="rId5"/>
          <a:stretch>
            <a:fillRect/>
          </a:stretch>
        </p:blipFill>
        <p:spPr>
          <a:xfrm>
            <a:off x="7583924" y="3679924"/>
            <a:ext cx="265033" cy="331351"/>
          </a:xfrm>
          <a:prstGeom prst="rect">
            <a:avLst/>
          </a:prstGeom>
        </p:spPr>
      </p:pic>
      <p:sp>
        <p:nvSpPr>
          <p:cNvPr id="11" name="Text 6"/>
          <p:cNvSpPr/>
          <p:nvPr/>
        </p:nvSpPr>
        <p:spPr>
          <a:xfrm>
            <a:off x="8073152" y="3714393"/>
            <a:ext cx="2209205" cy="276225"/>
          </a:xfrm>
          <a:prstGeom prst="rect">
            <a:avLst/>
          </a:prstGeom>
          <a:noFill/>
          <a:ln/>
        </p:spPr>
        <p:txBody>
          <a:bodyPr wrap="none" lIns="0" tIns="0" rIns="0" bIns="0" rtlCol="0" anchor="t"/>
          <a:lstStyle/>
          <a:p>
            <a:pPr marL="0" indent="0" algn="l">
              <a:lnSpc>
                <a:spcPts val="2150"/>
              </a:lnSpc>
              <a:buNone/>
            </a:pPr>
            <a:r>
              <a:rPr lang="en-US" sz="1700" b="1" dirty="0">
                <a:solidFill>
                  <a:srgbClr val="384653"/>
                </a:solidFill>
                <a:latin typeface="Barlow Bold" pitchFamily="34" charset="0"/>
                <a:ea typeface="Barlow Bold" pitchFamily="34" charset="-122"/>
                <a:cs typeface="Barlow Bold" pitchFamily="34" charset="-120"/>
              </a:rPr>
              <a:t>Autolimpieza interna</a:t>
            </a:r>
            <a:endParaRPr lang="en-US" sz="1700" dirty="0"/>
          </a:p>
        </p:txBody>
      </p:sp>
      <p:sp>
        <p:nvSpPr>
          <p:cNvPr id="12" name="Text 7"/>
          <p:cNvSpPr/>
          <p:nvPr/>
        </p:nvSpPr>
        <p:spPr>
          <a:xfrm>
            <a:off x="8073152" y="4158496"/>
            <a:ext cx="5977295" cy="537210"/>
          </a:xfrm>
          <a:prstGeom prst="rect">
            <a:avLst/>
          </a:prstGeom>
          <a:noFill/>
          <a:ln/>
        </p:spPr>
        <p:txBody>
          <a:bodyPr wrap="square" lIns="0" tIns="0" rIns="0" bIns="0" rtlCol="0" anchor="t"/>
          <a:lstStyle/>
          <a:p>
            <a:pPr marL="0" indent="0" algn="l">
              <a:lnSpc>
                <a:spcPts val="2100"/>
              </a:lnSpc>
              <a:buNone/>
            </a:pPr>
            <a:r>
              <a:rPr lang="en-US" sz="1300" dirty="0">
                <a:solidFill>
                  <a:srgbClr val="384653"/>
                </a:solidFill>
                <a:latin typeface="Montserrat" pitchFamily="34" charset="0"/>
                <a:ea typeface="Montserrat" pitchFamily="34" charset="-122"/>
                <a:cs typeface="Montserrat" pitchFamily="34" charset="-120"/>
              </a:rPr>
              <a:t>Sistema que previene obstrucciones y reduce drásticamente las necesidades de mantenimiento.</a:t>
            </a:r>
            <a:endParaRPr lang="en-US" sz="1300" dirty="0"/>
          </a:p>
        </p:txBody>
      </p:sp>
      <p:sp>
        <p:nvSpPr>
          <p:cNvPr id="13" name="Shape 8"/>
          <p:cNvSpPr/>
          <p:nvPr/>
        </p:nvSpPr>
        <p:spPr>
          <a:xfrm>
            <a:off x="7527608" y="5031462"/>
            <a:ext cx="377666" cy="377666"/>
          </a:xfrm>
          <a:prstGeom prst="roundRect">
            <a:avLst>
              <a:gd name="adj" fmla="val 66687"/>
            </a:avLst>
          </a:prstGeom>
          <a:solidFill>
            <a:srgbClr val="D4E9F7"/>
          </a:solidFill>
          <a:ln w="7620">
            <a:solidFill>
              <a:srgbClr val="BACFDD"/>
            </a:solidFill>
            <a:prstDash val="solid"/>
          </a:ln>
        </p:spPr>
        <p:txBody>
          <a:bodyPr/>
          <a:lstStyle/>
          <a:p>
            <a:endParaRPr lang="es-ES"/>
          </a:p>
        </p:txBody>
      </p:sp>
      <p:pic>
        <p:nvPicPr>
          <p:cNvPr id="14" name="Image 3" descr="preencoded.png"/>
          <p:cNvPicPr>
            <a:picLocks noChangeAspect="1"/>
          </p:cNvPicPr>
          <p:nvPr/>
        </p:nvPicPr>
        <p:blipFill>
          <a:blip r:embed="rId6"/>
          <a:stretch>
            <a:fillRect/>
          </a:stretch>
        </p:blipFill>
        <p:spPr>
          <a:xfrm>
            <a:off x="7583924" y="5054620"/>
            <a:ext cx="265033" cy="331351"/>
          </a:xfrm>
          <a:prstGeom prst="rect">
            <a:avLst/>
          </a:prstGeom>
        </p:spPr>
      </p:pic>
      <p:sp>
        <p:nvSpPr>
          <p:cNvPr id="15" name="Text 9"/>
          <p:cNvSpPr/>
          <p:nvPr/>
        </p:nvSpPr>
        <p:spPr>
          <a:xfrm>
            <a:off x="8073152" y="5089088"/>
            <a:ext cx="2209205" cy="276225"/>
          </a:xfrm>
          <a:prstGeom prst="rect">
            <a:avLst/>
          </a:prstGeom>
          <a:noFill/>
          <a:ln/>
        </p:spPr>
        <p:txBody>
          <a:bodyPr wrap="none" lIns="0" tIns="0" rIns="0" bIns="0" rtlCol="0" anchor="t"/>
          <a:lstStyle/>
          <a:p>
            <a:pPr marL="0" indent="0" algn="l">
              <a:lnSpc>
                <a:spcPts val="2150"/>
              </a:lnSpc>
              <a:buNone/>
            </a:pPr>
            <a:r>
              <a:rPr lang="en-US" sz="1700" b="1" dirty="0">
                <a:solidFill>
                  <a:srgbClr val="384653"/>
                </a:solidFill>
                <a:latin typeface="Barlow Bold" pitchFamily="34" charset="0"/>
                <a:ea typeface="Barlow Bold" pitchFamily="34" charset="-122"/>
                <a:cs typeface="Barlow Bold" pitchFamily="34" charset="-120"/>
              </a:rPr>
              <a:t>Ahorro de aire &gt; 50%</a:t>
            </a:r>
            <a:endParaRPr lang="en-US" sz="1700" dirty="0"/>
          </a:p>
        </p:txBody>
      </p:sp>
      <p:sp>
        <p:nvSpPr>
          <p:cNvPr id="16" name="Text 10"/>
          <p:cNvSpPr/>
          <p:nvPr/>
        </p:nvSpPr>
        <p:spPr>
          <a:xfrm>
            <a:off x="8073152" y="5533192"/>
            <a:ext cx="5977295" cy="537210"/>
          </a:xfrm>
          <a:prstGeom prst="rect">
            <a:avLst/>
          </a:prstGeom>
          <a:noFill/>
          <a:ln/>
        </p:spPr>
        <p:txBody>
          <a:bodyPr wrap="square" lIns="0" tIns="0" rIns="0" bIns="0" rtlCol="0" anchor="t"/>
          <a:lstStyle/>
          <a:p>
            <a:pPr marL="0" indent="0" algn="l">
              <a:lnSpc>
                <a:spcPts val="2100"/>
              </a:lnSpc>
              <a:buNone/>
            </a:pPr>
            <a:r>
              <a:rPr lang="en-US" sz="1300" dirty="0">
                <a:solidFill>
                  <a:srgbClr val="384653"/>
                </a:solidFill>
                <a:latin typeface="Montserrat" pitchFamily="34" charset="0"/>
                <a:ea typeface="Montserrat" pitchFamily="34" charset="-122"/>
                <a:cs typeface="Montserrat" pitchFamily="34" charset="-120"/>
              </a:rPr>
              <a:t>Consumo optimizado frente a sistemas tradicionales, reduciendo costes operativos significativamente.</a:t>
            </a:r>
            <a:endParaRPr lang="en-US" sz="1300" dirty="0"/>
          </a:p>
        </p:txBody>
      </p:sp>
      <p:sp>
        <p:nvSpPr>
          <p:cNvPr id="17" name="Shape 11"/>
          <p:cNvSpPr/>
          <p:nvPr/>
        </p:nvSpPr>
        <p:spPr>
          <a:xfrm>
            <a:off x="7527608" y="6406158"/>
            <a:ext cx="377666" cy="377666"/>
          </a:xfrm>
          <a:prstGeom prst="roundRect">
            <a:avLst>
              <a:gd name="adj" fmla="val 66687"/>
            </a:avLst>
          </a:prstGeom>
          <a:solidFill>
            <a:srgbClr val="D4E9F7"/>
          </a:solidFill>
          <a:ln w="7620">
            <a:solidFill>
              <a:srgbClr val="BACFDD"/>
            </a:solidFill>
            <a:prstDash val="solid"/>
          </a:ln>
        </p:spPr>
        <p:txBody>
          <a:bodyPr/>
          <a:lstStyle/>
          <a:p>
            <a:endParaRPr lang="es-ES"/>
          </a:p>
        </p:txBody>
      </p:sp>
      <p:pic>
        <p:nvPicPr>
          <p:cNvPr id="18" name="Image 4" descr="preencoded.png"/>
          <p:cNvPicPr>
            <a:picLocks noChangeAspect="1"/>
          </p:cNvPicPr>
          <p:nvPr/>
        </p:nvPicPr>
        <p:blipFill>
          <a:blip r:embed="rId7"/>
          <a:stretch>
            <a:fillRect/>
          </a:stretch>
        </p:blipFill>
        <p:spPr>
          <a:xfrm>
            <a:off x="7583924" y="6429315"/>
            <a:ext cx="265033" cy="331351"/>
          </a:xfrm>
          <a:prstGeom prst="rect">
            <a:avLst/>
          </a:prstGeom>
        </p:spPr>
      </p:pic>
      <p:sp>
        <p:nvSpPr>
          <p:cNvPr id="19" name="Text 12"/>
          <p:cNvSpPr/>
          <p:nvPr/>
        </p:nvSpPr>
        <p:spPr>
          <a:xfrm>
            <a:off x="8073152" y="6463784"/>
            <a:ext cx="2209205" cy="276225"/>
          </a:xfrm>
          <a:prstGeom prst="rect">
            <a:avLst/>
          </a:prstGeom>
          <a:noFill/>
          <a:ln/>
        </p:spPr>
        <p:txBody>
          <a:bodyPr wrap="none" lIns="0" tIns="0" rIns="0" bIns="0" rtlCol="0" anchor="t"/>
          <a:lstStyle/>
          <a:p>
            <a:pPr marL="0" indent="0" algn="l">
              <a:lnSpc>
                <a:spcPts val="2150"/>
              </a:lnSpc>
              <a:buNone/>
            </a:pPr>
            <a:r>
              <a:rPr lang="en-US" sz="1700" b="1" dirty="0">
                <a:solidFill>
                  <a:srgbClr val="384653"/>
                </a:solidFill>
                <a:latin typeface="Barlow Bold" pitchFamily="34" charset="0"/>
                <a:ea typeface="Barlow Bold" pitchFamily="34" charset="-122"/>
                <a:cs typeface="Barlow Bold" pitchFamily="34" charset="-120"/>
              </a:rPr>
              <a:t>Volumen constante</a:t>
            </a:r>
            <a:endParaRPr lang="en-US" sz="1700" dirty="0"/>
          </a:p>
        </p:txBody>
      </p:sp>
      <p:sp>
        <p:nvSpPr>
          <p:cNvPr id="20" name="Text 13"/>
          <p:cNvSpPr/>
          <p:nvPr/>
        </p:nvSpPr>
        <p:spPr>
          <a:xfrm>
            <a:off x="8073152" y="6907887"/>
            <a:ext cx="5977295" cy="537210"/>
          </a:xfrm>
          <a:prstGeom prst="rect">
            <a:avLst/>
          </a:prstGeom>
          <a:noFill/>
          <a:ln/>
        </p:spPr>
        <p:txBody>
          <a:bodyPr wrap="square" lIns="0" tIns="0" rIns="0" bIns="0" rtlCol="0" anchor="t"/>
          <a:lstStyle/>
          <a:p>
            <a:pPr marL="0" indent="0" algn="l">
              <a:lnSpc>
                <a:spcPts val="2100"/>
              </a:lnSpc>
              <a:buNone/>
            </a:pPr>
            <a:r>
              <a:rPr lang="en-US" sz="1300" dirty="0">
                <a:solidFill>
                  <a:srgbClr val="384653"/>
                </a:solidFill>
                <a:latin typeface="Montserrat" pitchFamily="34" charset="0"/>
                <a:ea typeface="Montserrat" pitchFamily="34" charset="-122"/>
                <a:cs typeface="Montserrat" pitchFamily="34" charset="-120"/>
              </a:rPr>
              <a:t>Extracción precisa que proporciona datos fiables para el control normativo y la gestión eficiente.</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64037" y="751403"/>
            <a:ext cx="7486769" cy="812125"/>
          </a:xfrm>
          <a:prstGeom prst="rect">
            <a:avLst/>
          </a:prstGeom>
          <a:noFill/>
          <a:ln/>
        </p:spPr>
        <p:txBody>
          <a:bodyPr wrap="none" lIns="0" tIns="0" rIns="0" bIns="0" rtlCol="0" anchor="t"/>
          <a:lstStyle/>
          <a:p>
            <a:pPr marL="0" indent="0" algn="l">
              <a:lnSpc>
                <a:spcPts val="6350"/>
              </a:lnSpc>
              <a:buNone/>
            </a:pPr>
            <a:r>
              <a:rPr lang="en-US" sz="5100" b="1" dirty="0">
                <a:solidFill>
                  <a:srgbClr val="2E3C4E"/>
                </a:solidFill>
                <a:latin typeface="Barlow Bold" pitchFamily="34" charset="0"/>
                <a:ea typeface="Barlow Bold" pitchFamily="34" charset="-122"/>
                <a:cs typeface="Barlow Bold" pitchFamily="34" charset="-120"/>
              </a:rPr>
              <a:t>Ventajas FONOTEST + QED</a:t>
            </a:r>
            <a:endParaRPr lang="en-US" sz="5100" dirty="0"/>
          </a:p>
        </p:txBody>
      </p:sp>
      <p:sp>
        <p:nvSpPr>
          <p:cNvPr id="3" name="Shape 1"/>
          <p:cNvSpPr/>
          <p:nvPr/>
        </p:nvSpPr>
        <p:spPr>
          <a:xfrm>
            <a:off x="864037" y="2057281"/>
            <a:ext cx="12902327" cy="3958114"/>
          </a:xfrm>
          <a:prstGeom prst="roundRect">
            <a:avLst>
              <a:gd name="adj" fmla="val 9356"/>
            </a:avLst>
          </a:prstGeom>
          <a:noFill/>
          <a:ln w="15240">
            <a:solidFill>
              <a:srgbClr val="000000">
                <a:alpha val="8000"/>
              </a:srgbClr>
            </a:solidFill>
            <a:prstDash val="solid"/>
          </a:ln>
        </p:spPr>
        <p:txBody>
          <a:bodyPr/>
          <a:lstStyle/>
          <a:p>
            <a:endParaRPr lang="es-ES"/>
          </a:p>
        </p:txBody>
      </p:sp>
      <p:sp>
        <p:nvSpPr>
          <p:cNvPr id="4" name="Shape 2"/>
          <p:cNvSpPr/>
          <p:nvPr/>
        </p:nvSpPr>
        <p:spPr>
          <a:xfrm>
            <a:off x="879277" y="2072521"/>
            <a:ext cx="12871847" cy="706517"/>
          </a:xfrm>
          <a:prstGeom prst="rect">
            <a:avLst/>
          </a:prstGeom>
          <a:solidFill>
            <a:srgbClr val="FFFFFF">
              <a:alpha val="4000"/>
            </a:srgbClr>
          </a:solidFill>
          <a:ln/>
        </p:spPr>
        <p:txBody>
          <a:bodyPr/>
          <a:lstStyle/>
          <a:p>
            <a:endParaRPr lang="es-ES"/>
          </a:p>
        </p:txBody>
      </p:sp>
      <p:sp>
        <p:nvSpPr>
          <p:cNvPr id="5" name="Text 3"/>
          <p:cNvSpPr/>
          <p:nvPr/>
        </p:nvSpPr>
        <p:spPr>
          <a:xfrm>
            <a:off x="1126093" y="2228255"/>
            <a:ext cx="5938480" cy="395049"/>
          </a:xfrm>
          <a:prstGeom prst="rect">
            <a:avLst/>
          </a:prstGeom>
          <a:noFill/>
          <a:ln/>
        </p:spPr>
        <p:txBody>
          <a:bodyPr wrap="none" lIns="0" tIns="0" rIns="0" bIns="0" rtlCol="0" anchor="t"/>
          <a:lstStyle/>
          <a:p>
            <a:pPr marL="0" indent="0" algn="l">
              <a:lnSpc>
                <a:spcPts val="3100"/>
              </a:lnSpc>
              <a:buNone/>
            </a:pPr>
            <a:r>
              <a:rPr lang="en-US" sz="1900" b="1" dirty="0">
                <a:solidFill>
                  <a:srgbClr val="384653"/>
                </a:solidFill>
                <a:latin typeface="Montserrat" pitchFamily="34" charset="0"/>
                <a:ea typeface="Montserrat" pitchFamily="34" charset="-122"/>
                <a:cs typeface="Montserrat" pitchFamily="34" charset="-120"/>
              </a:rPr>
              <a:t>Beneficio</a:t>
            </a:r>
            <a:endParaRPr lang="en-US" sz="1900" dirty="0"/>
          </a:p>
        </p:txBody>
      </p:sp>
      <p:sp>
        <p:nvSpPr>
          <p:cNvPr id="6" name="Text 4"/>
          <p:cNvSpPr/>
          <p:nvPr/>
        </p:nvSpPr>
        <p:spPr>
          <a:xfrm>
            <a:off x="7565827" y="2228255"/>
            <a:ext cx="5938480" cy="395049"/>
          </a:xfrm>
          <a:prstGeom prst="rect">
            <a:avLst/>
          </a:prstGeom>
          <a:noFill/>
          <a:ln/>
        </p:spPr>
        <p:txBody>
          <a:bodyPr wrap="none" lIns="0" tIns="0" rIns="0" bIns="0" rtlCol="0" anchor="t"/>
          <a:lstStyle/>
          <a:p>
            <a:pPr marL="0" indent="0" algn="l">
              <a:lnSpc>
                <a:spcPts val="3100"/>
              </a:lnSpc>
              <a:buNone/>
            </a:pPr>
            <a:r>
              <a:rPr lang="en-US" sz="1900" b="1" dirty="0">
                <a:solidFill>
                  <a:srgbClr val="384653"/>
                </a:solidFill>
                <a:latin typeface="Montserrat" pitchFamily="34" charset="0"/>
                <a:ea typeface="Montserrat" pitchFamily="34" charset="-122"/>
                <a:cs typeface="Montserrat" pitchFamily="34" charset="-120"/>
              </a:rPr>
              <a:t>Detalle</a:t>
            </a:r>
            <a:endParaRPr lang="en-US" sz="1900" dirty="0"/>
          </a:p>
        </p:txBody>
      </p:sp>
      <p:sp>
        <p:nvSpPr>
          <p:cNvPr id="7" name="Shape 5"/>
          <p:cNvSpPr/>
          <p:nvPr/>
        </p:nvSpPr>
        <p:spPr>
          <a:xfrm>
            <a:off x="879277" y="2779038"/>
            <a:ext cx="12871847" cy="706517"/>
          </a:xfrm>
          <a:prstGeom prst="rect">
            <a:avLst/>
          </a:prstGeom>
          <a:solidFill>
            <a:srgbClr val="000000">
              <a:alpha val="4000"/>
            </a:srgbClr>
          </a:solidFill>
          <a:ln/>
        </p:spPr>
        <p:txBody>
          <a:bodyPr/>
          <a:lstStyle/>
          <a:p>
            <a:endParaRPr lang="es-ES"/>
          </a:p>
        </p:txBody>
      </p:sp>
      <p:sp>
        <p:nvSpPr>
          <p:cNvPr id="8" name="Text 6"/>
          <p:cNvSpPr/>
          <p:nvPr/>
        </p:nvSpPr>
        <p:spPr>
          <a:xfrm>
            <a:off x="1126093" y="2934772"/>
            <a:ext cx="5938480" cy="395049"/>
          </a:xfrm>
          <a:prstGeom prst="rect">
            <a:avLst/>
          </a:prstGeom>
          <a:noFill/>
          <a:ln/>
        </p:spPr>
        <p:txBody>
          <a:bodyPr wrap="none" lIns="0" tIns="0" rIns="0" bIns="0" rtlCol="0" anchor="t"/>
          <a:lstStyle/>
          <a:p>
            <a:pPr marL="0" indent="0" algn="l">
              <a:lnSpc>
                <a:spcPts val="3100"/>
              </a:lnSpc>
              <a:buNone/>
            </a:pPr>
            <a:r>
              <a:rPr lang="en-US" sz="1900" dirty="0">
                <a:solidFill>
                  <a:srgbClr val="384653"/>
                </a:solidFill>
                <a:latin typeface="Montserrat" pitchFamily="34" charset="0"/>
                <a:ea typeface="Montserrat" pitchFamily="34" charset="-122"/>
                <a:cs typeface="Montserrat" pitchFamily="34" charset="-120"/>
              </a:rPr>
              <a:t>Cumplimiento normativo</a:t>
            </a:r>
            <a:endParaRPr lang="en-US" sz="1900" dirty="0"/>
          </a:p>
        </p:txBody>
      </p:sp>
      <p:sp>
        <p:nvSpPr>
          <p:cNvPr id="9" name="Text 7"/>
          <p:cNvSpPr/>
          <p:nvPr/>
        </p:nvSpPr>
        <p:spPr>
          <a:xfrm>
            <a:off x="7565827" y="2934772"/>
            <a:ext cx="5938480" cy="395049"/>
          </a:xfrm>
          <a:prstGeom prst="rect">
            <a:avLst/>
          </a:prstGeom>
          <a:noFill/>
          <a:ln/>
        </p:spPr>
        <p:txBody>
          <a:bodyPr wrap="none" lIns="0" tIns="0" rIns="0" bIns="0" rtlCol="0" anchor="t"/>
          <a:lstStyle/>
          <a:p>
            <a:pPr marL="0" indent="0" algn="l">
              <a:lnSpc>
                <a:spcPts val="3100"/>
              </a:lnSpc>
              <a:buNone/>
            </a:pPr>
            <a:r>
              <a:rPr lang="en-US" sz="1900" dirty="0">
                <a:solidFill>
                  <a:srgbClr val="384653"/>
                </a:solidFill>
                <a:latin typeface="Montserrat" pitchFamily="34" charset="0"/>
                <a:ea typeface="Montserrat" pitchFamily="34" charset="-122"/>
                <a:cs typeface="Montserrat" pitchFamily="34" charset="-120"/>
              </a:rPr>
              <a:t>Informe y certificación adaptados a la UE</a:t>
            </a:r>
            <a:endParaRPr lang="en-US" sz="1900" dirty="0"/>
          </a:p>
        </p:txBody>
      </p:sp>
      <p:sp>
        <p:nvSpPr>
          <p:cNvPr id="10" name="Shape 8"/>
          <p:cNvSpPr/>
          <p:nvPr/>
        </p:nvSpPr>
        <p:spPr>
          <a:xfrm>
            <a:off x="879277" y="3485555"/>
            <a:ext cx="12871847" cy="706517"/>
          </a:xfrm>
          <a:prstGeom prst="rect">
            <a:avLst/>
          </a:prstGeom>
          <a:solidFill>
            <a:srgbClr val="FFFFFF">
              <a:alpha val="4000"/>
            </a:srgbClr>
          </a:solidFill>
          <a:ln/>
        </p:spPr>
        <p:txBody>
          <a:bodyPr/>
          <a:lstStyle/>
          <a:p>
            <a:endParaRPr lang="es-ES"/>
          </a:p>
        </p:txBody>
      </p:sp>
      <p:sp>
        <p:nvSpPr>
          <p:cNvPr id="11" name="Text 9"/>
          <p:cNvSpPr/>
          <p:nvPr/>
        </p:nvSpPr>
        <p:spPr>
          <a:xfrm>
            <a:off x="1126093" y="3641288"/>
            <a:ext cx="5938480" cy="395049"/>
          </a:xfrm>
          <a:prstGeom prst="rect">
            <a:avLst/>
          </a:prstGeom>
          <a:noFill/>
          <a:ln/>
        </p:spPr>
        <p:txBody>
          <a:bodyPr wrap="none" lIns="0" tIns="0" rIns="0" bIns="0" rtlCol="0" anchor="t"/>
          <a:lstStyle/>
          <a:p>
            <a:pPr marL="0" indent="0" algn="l">
              <a:lnSpc>
                <a:spcPts val="3100"/>
              </a:lnSpc>
              <a:buNone/>
            </a:pPr>
            <a:r>
              <a:rPr lang="en-US" sz="1900" dirty="0">
                <a:solidFill>
                  <a:srgbClr val="384653"/>
                </a:solidFill>
                <a:latin typeface="Montserrat" pitchFamily="34" charset="0"/>
                <a:ea typeface="Montserrat" pitchFamily="34" charset="-122"/>
                <a:cs typeface="Montserrat" pitchFamily="34" charset="-120"/>
              </a:rPr>
              <a:t>Reducción de costes</a:t>
            </a:r>
            <a:endParaRPr lang="en-US" sz="1900" dirty="0"/>
          </a:p>
        </p:txBody>
      </p:sp>
      <p:sp>
        <p:nvSpPr>
          <p:cNvPr id="12" name="Text 10"/>
          <p:cNvSpPr/>
          <p:nvPr/>
        </p:nvSpPr>
        <p:spPr>
          <a:xfrm>
            <a:off x="7565827" y="3641288"/>
            <a:ext cx="5938480" cy="395049"/>
          </a:xfrm>
          <a:prstGeom prst="rect">
            <a:avLst/>
          </a:prstGeom>
          <a:noFill/>
          <a:ln/>
        </p:spPr>
        <p:txBody>
          <a:bodyPr wrap="none" lIns="0" tIns="0" rIns="0" bIns="0" rtlCol="0" anchor="t"/>
          <a:lstStyle/>
          <a:p>
            <a:pPr marL="0" indent="0" algn="l">
              <a:lnSpc>
                <a:spcPts val="3100"/>
              </a:lnSpc>
              <a:buNone/>
            </a:pPr>
            <a:r>
              <a:rPr lang="en-US" sz="1900" dirty="0">
                <a:solidFill>
                  <a:srgbClr val="384653"/>
                </a:solidFill>
                <a:latin typeface="Montserrat" pitchFamily="34" charset="0"/>
                <a:ea typeface="Montserrat" pitchFamily="34" charset="-122"/>
                <a:cs typeface="Montserrat" pitchFamily="34" charset="-120"/>
              </a:rPr>
              <a:t>Menos paradas de mantenimiento y averías</a:t>
            </a:r>
            <a:endParaRPr lang="en-US" sz="1900" dirty="0"/>
          </a:p>
        </p:txBody>
      </p:sp>
      <p:sp>
        <p:nvSpPr>
          <p:cNvPr id="13" name="Shape 11"/>
          <p:cNvSpPr/>
          <p:nvPr/>
        </p:nvSpPr>
        <p:spPr>
          <a:xfrm>
            <a:off x="879277" y="4192072"/>
            <a:ext cx="12871847" cy="1101566"/>
          </a:xfrm>
          <a:prstGeom prst="rect">
            <a:avLst/>
          </a:prstGeom>
          <a:solidFill>
            <a:srgbClr val="000000">
              <a:alpha val="4000"/>
            </a:srgbClr>
          </a:solidFill>
          <a:ln/>
        </p:spPr>
        <p:txBody>
          <a:bodyPr/>
          <a:lstStyle/>
          <a:p>
            <a:endParaRPr lang="es-ES"/>
          </a:p>
        </p:txBody>
      </p:sp>
      <p:sp>
        <p:nvSpPr>
          <p:cNvPr id="14" name="Text 12"/>
          <p:cNvSpPr/>
          <p:nvPr/>
        </p:nvSpPr>
        <p:spPr>
          <a:xfrm>
            <a:off x="1126093" y="4347805"/>
            <a:ext cx="5938480" cy="395049"/>
          </a:xfrm>
          <a:prstGeom prst="rect">
            <a:avLst/>
          </a:prstGeom>
          <a:noFill/>
          <a:ln/>
        </p:spPr>
        <p:txBody>
          <a:bodyPr wrap="none" lIns="0" tIns="0" rIns="0" bIns="0" rtlCol="0" anchor="t"/>
          <a:lstStyle/>
          <a:p>
            <a:pPr marL="0" indent="0" algn="l">
              <a:lnSpc>
                <a:spcPts val="3100"/>
              </a:lnSpc>
              <a:buNone/>
            </a:pPr>
            <a:r>
              <a:rPr lang="en-US" sz="1900" dirty="0">
                <a:solidFill>
                  <a:srgbClr val="384653"/>
                </a:solidFill>
                <a:latin typeface="Montserrat" pitchFamily="34" charset="0"/>
                <a:ea typeface="Montserrat" pitchFamily="34" charset="-122"/>
                <a:cs typeface="Montserrat" pitchFamily="34" charset="-120"/>
              </a:rPr>
              <a:t>Mejora del biogás</a:t>
            </a:r>
            <a:endParaRPr lang="en-US" sz="1900" dirty="0"/>
          </a:p>
        </p:txBody>
      </p:sp>
      <p:sp>
        <p:nvSpPr>
          <p:cNvPr id="15" name="Text 13"/>
          <p:cNvSpPr/>
          <p:nvPr/>
        </p:nvSpPr>
        <p:spPr>
          <a:xfrm>
            <a:off x="7565827" y="4347805"/>
            <a:ext cx="5938480" cy="790099"/>
          </a:xfrm>
          <a:prstGeom prst="rect">
            <a:avLst/>
          </a:prstGeom>
          <a:noFill/>
          <a:ln/>
        </p:spPr>
        <p:txBody>
          <a:bodyPr wrap="square" lIns="0" tIns="0" rIns="0" bIns="0" rtlCol="0" anchor="t"/>
          <a:lstStyle/>
          <a:p>
            <a:pPr marL="0" indent="0" algn="l">
              <a:lnSpc>
                <a:spcPts val="3100"/>
              </a:lnSpc>
              <a:buNone/>
            </a:pPr>
            <a:r>
              <a:rPr lang="en-US" sz="1900" dirty="0">
                <a:solidFill>
                  <a:srgbClr val="384653"/>
                </a:solidFill>
                <a:latin typeface="Montserrat" pitchFamily="34" charset="0"/>
                <a:ea typeface="Montserrat" pitchFamily="34" charset="-122"/>
                <a:cs typeface="Montserrat" pitchFamily="34" charset="-120"/>
              </a:rPr>
              <a:t>Extracción dual QED Solo II optimiza producción</a:t>
            </a:r>
            <a:endParaRPr lang="en-US" sz="1900" dirty="0"/>
          </a:p>
        </p:txBody>
      </p:sp>
      <p:sp>
        <p:nvSpPr>
          <p:cNvPr id="16" name="Shape 14"/>
          <p:cNvSpPr/>
          <p:nvPr/>
        </p:nvSpPr>
        <p:spPr>
          <a:xfrm>
            <a:off x="879277" y="5293638"/>
            <a:ext cx="12871847" cy="706517"/>
          </a:xfrm>
          <a:prstGeom prst="rect">
            <a:avLst/>
          </a:prstGeom>
          <a:solidFill>
            <a:srgbClr val="FFFFFF">
              <a:alpha val="4000"/>
            </a:srgbClr>
          </a:solidFill>
          <a:ln/>
        </p:spPr>
        <p:txBody>
          <a:bodyPr/>
          <a:lstStyle/>
          <a:p>
            <a:endParaRPr lang="es-ES"/>
          </a:p>
        </p:txBody>
      </p:sp>
      <p:sp>
        <p:nvSpPr>
          <p:cNvPr id="17" name="Text 15"/>
          <p:cNvSpPr/>
          <p:nvPr/>
        </p:nvSpPr>
        <p:spPr>
          <a:xfrm>
            <a:off x="1126093" y="5449372"/>
            <a:ext cx="5938480" cy="395049"/>
          </a:xfrm>
          <a:prstGeom prst="rect">
            <a:avLst/>
          </a:prstGeom>
          <a:noFill/>
          <a:ln/>
        </p:spPr>
        <p:txBody>
          <a:bodyPr wrap="none" lIns="0" tIns="0" rIns="0" bIns="0" rtlCol="0" anchor="t"/>
          <a:lstStyle/>
          <a:p>
            <a:pPr marL="0" indent="0" algn="l">
              <a:lnSpc>
                <a:spcPts val="3100"/>
              </a:lnSpc>
              <a:buNone/>
            </a:pPr>
            <a:r>
              <a:rPr lang="en-US" sz="1900" dirty="0">
                <a:solidFill>
                  <a:srgbClr val="384653"/>
                </a:solidFill>
                <a:latin typeface="Montserrat" pitchFamily="34" charset="0"/>
                <a:ea typeface="Montserrat" pitchFamily="34" charset="-122"/>
                <a:cs typeface="Montserrat" pitchFamily="34" charset="-120"/>
              </a:rPr>
              <a:t>Soporte 24/7</a:t>
            </a:r>
            <a:endParaRPr lang="en-US" sz="1900" dirty="0"/>
          </a:p>
        </p:txBody>
      </p:sp>
      <p:sp>
        <p:nvSpPr>
          <p:cNvPr id="18" name="Text 16"/>
          <p:cNvSpPr/>
          <p:nvPr/>
        </p:nvSpPr>
        <p:spPr>
          <a:xfrm>
            <a:off x="7565827" y="5449372"/>
            <a:ext cx="5938480" cy="395049"/>
          </a:xfrm>
          <a:prstGeom prst="rect">
            <a:avLst/>
          </a:prstGeom>
          <a:noFill/>
          <a:ln/>
        </p:spPr>
        <p:txBody>
          <a:bodyPr wrap="none" lIns="0" tIns="0" rIns="0" bIns="0" rtlCol="0" anchor="t"/>
          <a:lstStyle/>
          <a:p>
            <a:pPr marL="0" indent="0" algn="l">
              <a:lnSpc>
                <a:spcPts val="3100"/>
              </a:lnSpc>
              <a:buNone/>
            </a:pPr>
            <a:r>
              <a:rPr lang="en-US" sz="1900" dirty="0">
                <a:solidFill>
                  <a:srgbClr val="384653"/>
                </a:solidFill>
                <a:latin typeface="Montserrat" pitchFamily="34" charset="0"/>
                <a:ea typeface="Montserrat" pitchFamily="34" charset="-122"/>
                <a:cs typeface="Montserrat" pitchFamily="34" charset="-120"/>
              </a:rPr>
              <a:t>Asistencia técnica y monitorización remota</a:t>
            </a:r>
            <a:endParaRPr lang="en-US" sz="1900" dirty="0"/>
          </a:p>
        </p:txBody>
      </p:sp>
      <p:sp>
        <p:nvSpPr>
          <p:cNvPr id="19" name="Text 17"/>
          <p:cNvSpPr/>
          <p:nvPr/>
        </p:nvSpPr>
        <p:spPr>
          <a:xfrm>
            <a:off x="864037" y="6293048"/>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384653"/>
                </a:solidFill>
                <a:latin typeface="Montserrat" pitchFamily="34" charset="0"/>
                <a:ea typeface="Montserrat" pitchFamily="34" charset="-122"/>
                <a:cs typeface="Montserrat" pitchFamily="34" charset="-120"/>
              </a:rPr>
              <a:t>Nuestra alianza estratégica con QED Environmental Systems nos permite ofrecer soluciones integrales que maximizan el rendimiento de las instalaciones mientras garantizan el cumplimiento de todas las normativas europeas en materia de gestión de residuos.</a:t>
            </a: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585311" y="459819"/>
            <a:ext cx="4401145" cy="550188"/>
          </a:xfrm>
          <a:prstGeom prst="rect">
            <a:avLst/>
          </a:prstGeom>
          <a:noFill/>
          <a:ln/>
        </p:spPr>
        <p:txBody>
          <a:bodyPr wrap="none" lIns="0" tIns="0" rIns="0" bIns="0" rtlCol="0" anchor="t"/>
          <a:lstStyle/>
          <a:p>
            <a:pPr marL="0" indent="0" algn="l">
              <a:lnSpc>
                <a:spcPts val="4300"/>
              </a:lnSpc>
              <a:buNone/>
            </a:pPr>
            <a:r>
              <a:rPr lang="en-US" sz="3450" b="1" dirty="0">
                <a:solidFill>
                  <a:srgbClr val="2E3C4E"/>
                </a:solidFill>
                <a:latin typeface="Barlow Bold" pitchFamily="34" charset="0"/>
                <a:ea typeface="Barlow Bold" pitchFamily="34" charset="-122"/>
                <a:cs typeface="Barlow Bold" pitchFamily="34" charset="-120"/>
              </a:rPr>
              <a:t>Casos de éxito</a:t>
            </a:r>
            <a:endParaRPr lang="en-US" sz="3450" dirty="0"/>
          </a:p>
        </p:txBody>
      </p:sp>
      <p:sp>
        <p:nvSpPr>
          <p:cNvPr id="3" name="Text 1"/>
          <p:cNvSpPr/>
          <p:nvPr/>
        </p:nvSpPr>
        <p:spPr>
          <a:xfrm>
            <a:off x="585311" y="1428036"/>
            <a:ext cx="3829288" cy="462915"/>
          </a:xfrm>
          <a:prstGeom prst="rect">
            <a:avLst/>
          </a:prstGeom>
          <a:noFill/>
          <a:ln/>
        </p:spPr>
        <p:txBody>
          <a:bodyPr wrap="none" lIns="0" tIns="0" rIns="0" bIns="0" rtlCol="0" anchor="t"/>
          <a:lstStyle/>
          <a:p>
            <a:pPr marL="0" indent="0" algn="l">
              <a:lnSpc>
                <a:spcPts val="3450"/>
              </a:lnSpc>
              <a:buNone/>
            </a:pPr>
            <a:r>
              <a:rPr lang="en-US" sz="2750" b="1" dirty="0">
                <a:solidFill>
                  <a:srgbClr val="000000"/>
                </a:solidFill>
                <a:latin typeface="Barlow Bold" pitchFamily="34" charset="0"/>
                <a:ea typeface="Barlow Bold" pitchFamily="34" charset="-122"/>
                <a:cs typeface="Barlow Bold" pitchFamily="34" charset="-120"/>
              </a:rPr>
              <a:t>📍</a:t>
            </a:r>
            <a:r>
              <a:rPr lang="en-US" sz="2750" b="1" dirty="0">
                <a:solidFill>
                  <a:srgbClr val="2E3C4E"/>
                </a:solidFill>
                <a:latin typeface="Barlow Bold" pitchFamily="34" charset="0"/>
                <a:ea typeface="Barlow Bold" pitchFamily="34" charset="-122"/>
                <a:cs typeface="Barlow Bold" pitchFamily="34" charset="-120"/>
              </a:rPr>
              <a:t> Vertedero X (España)</a:t>
            </a:r>
            <a:endParaRPr lang="en-US" sz="2750" dirty="0"/>
          </a:p>
        </p:txBody>
      </p:sp>
      <p:sp>
        <p:nvSpPr>
          <p:cNvPr id="4" name="Text 2"/>
          <p:cNvSpPr/>
          <p:nvPr/>
        </p:nvSpPr>
        <p:spPr>
          <a:xfrm>
            <a:off x="585311" y="2162651"/>
            <a:ext cx="3158490" cy="551855"/>
          </a:xfrm>
          <a:prstGeom prst="rect">
            <a:avLst/>
          </a:prstGeom>
          <a:noFill/>
          <a:ln/>
        </p:spPr>
        <p:txBody>
          <a:bodyPr wrap="none" lIns="0" tIns="0" rIns="0" bIns="0" rtlCol="0" anchor="t"/>
          <a:lstStyle/>
          <a:p>
            <a:pPr marL="0" indent="0" algn="ctr">
              <a:lnSpc>
                <a:spcPts val="4300"/>
              </a:lnSpc>
              <a:buNone/>
            </a:pPr>
            <a:r>
              <a:rPr lang="en-US" sz="4300" b="1" dirty="0">
                <a:solidFill>
                  <a:srgbClr val="384653"/>
                </a:solidFill>
                <a:latin typeface="Barlow Bold" pitchFamily="34" charset="0"/>
                <a:ea typeface="Barlow Bold" pitchFamily="34" charset="-122"/>
                <a:cs typeface="Barlow Bold" pitchFamily="34" charset="-120"/>
              </a:rPr>
              <a:t>40%</a:t>
            </a:r>
            <a:endParaRPr lang="en-US" sz="4300" dirty="0"/>
          </a:p>
        </p:txBody>
      </p:sp>
      <p:sp>
        <p:nvSpPr>
          <p:cNvPr id="5" name="Text 3"/>
          <p:cNvSpPr/>
          <p:nvPr/>
        </p:nvSpPr>
        <p:spPr>
          <a:xfrm>
            <a:off x="1064300" y="2923461"/>
            <a:ext cx="2200513" cy="275034"/>
          </a:xfrm>
          <a:prstGeom prst="rect">
            <a:avLst/>
          </a:prstGeom>
          <a:noFill/>
          <a:ln/>
        </p:spPr>
        <p:txBody>
          <a:bodyPr wrap="none" lIns="0" tIns="0" rIns="0" bIns="0" rtlCol="0" anchor="t"/>
          <a:lstStyle/>
          <a:p>
            <a:pPr marL="0" indent="0" algn="ctr">
              <a:lnSpc>
                <a:spcPts val="2150"/>
              </a:lnSpc>
              <a:buNone/>
            </a:pPr>
            <a:r>
              <a:rPr lang="en-US" sz="1700" b="1" dirty="0">
                <a:solidFill>
                  <a:srgbClr val="384653"/>
                </a:solidFill>
                <a:latin typeface="Barlow Bold" pitchFamily="34" charset="0"/>
                <a:ea typeface="Barlow Bold" pitchFamily="34" charset="-122"/>
                <a:cs typeface="Barlow Bold" pitchFamily="34" charset="-120"/>
              </a:rPr>
              <a:t>Reducción</a:t>
            </a:r>
            <a:endParaRPr lang="en-US" sz="1700" dirty="0"/>
          </a:p>
        </p:txBody>
      </p:sp>
      <p:sp>
        <p:nvSpPr>
          <p:cNvPr id="6" name="Text 4"/>
          <p:cNvSpPr/>
          <p:nvPr/>
        </p:nvSpPr>
        <p:spPr>
          <a:xfrm>
            <a:off x="585311" y="3365659"/>
            <a:ext cx="3158490" cy="267653"/>
          </a:xfrm>
          <a:prstGeom prst="rect">
            <a:avLst/>
          </a:prstGeom>
          <a:noFill/>
          <a:ln/>
        </p:spPr>
        <p:txBody>
          <a:bodyPr wrap="none" lIns="0" tIns="0" rIns="0" bIns="0" rtlCol="0" anchor="t"/>
          <a:lstStyle/>
          <a:p>
            <a:pPr marL="0" indent="0" algn="ctr">
              <a:lnSpc>
                <a:spcPts val="2100"/>
              </a:lnSpc>
              <a:buNone/>
            </a:pPr>
            <a:r>
              <a:rPr lang="en-US" sz="1300" dirty="0">
                <a:solidFill>
                  <a:srgbClr val="384653"/>
                </a:solidFill>
                <a:latin typeface="Montserrat" pitchFamily="34" charset="0"/>
                <a:ea typeface="Montserrat" pitchFamily="34" charset="-122"/>
                <a:cs typeface="Montserrat" pitchFamily="34" charset="-120"/>
              </a:rPr>
              <a:t>En consumo de aire comprimido</a:t>
            </a:r>
            <a:endParaRPr lang="en-US" sz="1300" dirty="0"/>
          </a:p>
        </p:txBody>
      </p:sp>
      <p:sp>
        <p:nvSpPr>
          <p:cNvPr id="7" name="Text 5"/>
          <p:cNvSpPr/>
          <p:nvPr/>
        </p:nvSpPr>
        <p:spPr>
          <a:xfrm>
            <a:off x="3952756" y="2162651"/>
            <a:ext cx="3158490" cy="551855"/>
          </a:xfrm>
          <a:prstGeom prst="rect">
            <a:avLst/>
          </a:prstGeom>
          <a:noFill/>
          <a:ln/>
        </p:spPr>
        <p:txBody>
          <a:bodyPr wrap="none" lIns="0" tIns="0" rIns="0" bIns="0" rtlCol="0" anchor="t"/>
          <a:lstStyle/>
          <a:p>
            <a:pPr marL="0" indent="0" algn="ctr">
              <a:lnSpc>
                <a:spcPts val="4300"/>
              </a:lnSpc>
              <a:buNone/>
            </a:pPr>
            <a:r>
              <a:rPr lang="en-US" sz="4300" b="1" dirty="0">
                <a:solidFill>
                  <a:srgbClr val="384653"/>
                </a:solidFill>
                <a:latin typeface="Barlow Bold" pitchFamily="34" charset="0"/>
                <a:ea typeface="Barlow Bold" pitchFamily="34" charset="-122"/>
                <a:cs typeface="Barlow Bold" pitchFamily="34" charset="-120"/>
              </a:rPr>
              <a:t>25%</a:t>
            </a:r>
            <a:endParaRPr lang="en-US" sz="4300" dirty="0"/>
          </a:p>
        </p:txBody>
      </p:sp>
      <p:sp>
        <p:nvSpPr>
          <p:cNvPr id="8" name="Text 6"/>
          <p:cNvSpPr/>
          <p:nvPr/>
        </p:nvSpPr>
        <p:spPr>
          <a:xfrm>
            <a:off x="4431744" y="2923461"/>
            <a:ext cx="2200513" cy="275034"/>
          </a:xfrm>
          <a:prstGeom prst="rect">
            <a:avLst/>
          </a:prstGeom>
          <a:noFill/>
          <a:ln/>
        </p:spPr>
        <p:txBody>
          <a:bodyPr wrap="none" lIns="0" tIns="0" rIns="0" bIns="0" rtlCol="0" anchor="t"/>
          <a:lstStyle/>
          <a:p>
            <a:pPr marL="0" indent="0" algn="ctr">
              <a:lnSpc>
                <a:spcPts val="2150"/>
              </a:lnSpc>
              <a:buNone/>
            </a:pPr>
            <a:r>
              <a:rPr lang="en-US" sz="1700" b="1" dirty="0">
                <a:solidFill>
                  <a:srgbClr val="384653"/>
                </a:solidFill>
                <a:latin typeface="Barlow Bold" pitchFamily="34" charset="0"/>
                <a:ea typeface="Barlow Bold" pitchFamily="34" charset="-122"/>
                <a:cs typeface="Barlow Bold" pitchFamily="34" charset="-120"/>
              </a:rPr>
              <a:t>Aumento</a:t>
            </a:r>
            <a:endParaRPr lang="en-US" sz="1700" dirty="0"/>
          </a:p>
        </p:txBody>
      </p:sp>
      <p:sp>
        <p:nvSpPr>
          <p:cNvPr id="9" name="Text 7"/>
          <p:cNvSpPr/>
          <p:nvPr/>
        </p:nvSpPr>
        <p:spPr>
          <a:xfrm>
            <a:off x="3952756" y="3365659"/>
            <a:ext cx="3158490" cy="267653"/>
          </a:xfrm>
          <a:prstGeom prst="rect">
            <a:avLst/>
          </a:prstGeom>
          <a:noFill/>
          <a:ln/>
        </p:spPr>
        <p:txBody>
          <a:bodyPr wrap="none" lIns="0" tIns="0" rIns="0" bIns="0" rtlCol="0" anchor="t"/>
          <a:lstStyle/>
          <a:p>
            <a:pPr marL="0" indent="0" algn="ctr">
              <a:lnSpc>
                <a:spcPts val="2100"/>
              </a:lnSpc>
              <a:buNone/>
            </a:pPr>
            <a:r>
              <a:rPr lang="en-US" sz="1300" dirty="0">
                <a:solidFill>
                  <a:srgbClr val="384653"/>
                </a:solidFill>
                <a:latin typeface="Montserrat" pitchFamily="34" charset="0"/>
                <a:ea typeface="Montserrat" pitchFamily="34" charset="-122"/>
                <a:cs typeface="Montserrat" pitchFamily="34" charset="-120"/>
              </a:rPr>
              <a:t>En biogás generado</a:t>
            </a:r>
            <a:endParaRPr lang="en-US" sz="1300" dirty="0"/>
          </a:p>
        </p:txBody>
      </p:sp>
      <p:sp>
        <p:nvSpPr>
          <p:cNvPr id="10" name="Text 8"/>
          <p:cNvSpPr/>
          <p:nvPr/>
        </p:nvSpPr>
        <p:spPr>
          <a:xfrm>
            <a:off x="2268974" y="4134922"/>
            <a:ext cx="3158490" cy="551855"/>
          </a:xfrm>
          <a:prstGeom prst="rect">
            <a:avLst/>
          </a:prstGeom>
          <a:noFill/>
          <a:ln/>
        </p:spPr>
        <p:txBody>
          <a:bodyPr wrap="none" lIns="0" tIns="0" rIns="0" bIns="0" rtlCol="0" anchor="t"/>
          <a:lstStyle/>
          <a:p>
            <a:pPr marL="0" indent="0" algn="ctr">
              <a:lnSpc>
                <a:spcPts val="4300"/>
              </a:lnSpc>
              <a:buNone/>
            </a:pPr>
            <a:r>
              <a:rPr lang="en-US" sz="4300" b="1" dirty="0">
                <a:solidFill>
                  <a:srgbClr val="384653"/>
                </a:solidFill>
                <a:latin typeface="Barlow Bold" pitchFamily="34" charset="0"/>
                <a:ea typeface="Barlow Bold" pitchFamily="34" charset="-122"/>
                <a:cs typeface="Barlow Bold" pitchFamily="34" charset="-120"/>
              </a:rPr>
              <a:t>0</a:t>
            </a:r>
            <a:endParaRPr lang="en-US" sz="4300" dirty="0"/>
          </a:p>
        </p:txBody>
      </p:sp>
      <p:sp>
        <p:nvSpPr>
          <p:cNvPr id="11" name="Text 9"/>
          <p:cNvSpPr/>
          <p:nvPr/>
        </p:nvSpPr>
        <p:spPr>
          <a:xfrm>
            <a:off x="2747962" y="4895731"/>
            <a:ext cx="2200513" cy="275034"/>
          </a:xfrm>
          <a:prstGeom prst="rect">
            <a:avLst/>
          </a:prstGeom>
          <a:noFill/>
          <a:ln/>
        </p:spPr>
        <p:txBody>
          <a:bodyPr wrap="none" lIns="0" tIns="0" rIns="0" bIns="0" rtlCol="0" anchor="t"/>
          <a:lstStyle/>
          <a:p>
            <a:pPr marL="0" indent="0" algn="ctr">
              <a:lnSpc>
                <a:spcPts val="2150"/>
              </a:lnSpc>
              <a:buNone/>
            </a:pPr>
            <a:r>
              <a:rPr lang="en-US" sz="1700" b="1" dirty="0">
                <a:solidFill>
                  <a:srgbClr val="384653"/>
                </a:solidFill>
                <a:latin typeface="Barlow Bold" pitchFamily="34" charset="0"/>
                <a:ea typeface="Barlow Bold" pitchFamily="34" charset="-122"/>
                <a:cs typeface="Barlow Bold" pitchFamily="34" charset="-120"/>
              </a:rPr>
              <a:t>Incidencias</a:t>
            </a:r>
            <a:endParaRPr lang="en-US" sz="1700" dirty="0"/>
          </a:p>
        </p:txBody>
      </p:sp>
      <p:sp>
        <p:nvSpPr>
          <p:cNvPr id="12" name="Text 10"/>
          <p:cNvSpPr/>
          <p:nvPr/>
        </p:nvSpPr>
        <p:spPr>
          <a:xfrm>
            <a:off x="2268974" y="5337929"/>
            <a:ext cx="3158490" cy="267653"/>
          </a:xfrm>
          <a:prstGeom prst="rect">
            <a:avLst/>
          </a:prstGeom>
          <a:noFill/>
          <a:ln/>
        </p:spPr>
        <p:txBody>
          <a:bodyPr wrap="none" lIns="0" tIns="0" rIns="0" bIns="0" rtlCol="0" anchor="t"/>
          <a:lstStyle/>
          <a:p>
            <a:pPr marL="0" indent="0" algn="ctr">
              <a:lnSpc>
                <a:spcPts val="2100"/>
              </a:lnSpc>
              <a:buNone/>
            </a:pPr>
            <a:r>
              <a:rPr lang="en-US" sz="1300" dirty="0">
                <a:solidFill>
                  <a:srgbClr val="384653"/>
                </a:solidFill>
                <a:latin typeface="Montserrat" pitchFamily="34" charset="0"/>
                <a:ea typeface="Montserrat" pitchFamily="34" charset="-122"/>
                <a:cs typeface="Montserrat" pitchFamily="34" charset="-120"/>
              </a:rPr>
              <a:t>De ignición desde instalación</a:t>
            </a:r>
            <a:endParaRPr lang="en-US" sz="1300" dirty="0"/>
          </a:p>
        </p:txBody>
      </p:sp>
      <p:sp>
        <p:nvSpPr>
          <p:cNvPr id="13" name="Text 11"/>
          <p:cNvSpPr/>
          <p:nvPr/>
        </p:nvSpPr>
        <p:spPr>
          <a:xfrm>
            <a:off x="7526774" y="1428036"/>
            <a:ext cx="4003953" cy="462915"/>
          </a:xfrm>
          <a:prstGeom prst="rect">
            <a:avLst/>
          </a:prstGeom>
          <a:noFill/>
          <a:ln/>
        </p:spPr>
        <p:txBody>
          <a:bodyPr wrap="none" lIns="0" tIns="0" rIns="0" bIns="0" rtlCol="0" anchor="t"/>
          <a:lstStyle/>
          <a:p>
            <a:pPr marL="0" indent="0" algn="l">
              <a:lnSpc>
                <a:spcPts val="3450"/>
              </a:lnSpc>
              <a:buNone/>
            </a:pPr>
            <a:r>
              <a:rPr lang="en-US" sz="2750" b="1" dirty="0">
                <a:solidFill>
                  <a:srgbClr val="000000"/>
                </a:solidFill>
                <a:latin typeface="Barlow Bold" pitchFamily="34" charset="0"/>
                <a:ea typeface="Barlow Bold" pitchFamily="34" charset="-122"/>
                <a:cs typeface="Barlow Bold" pitchFamily="34" charset="-120"/>
              </a:rPr>
              <a:t>📍</a:t>
            </a:r>
            <a:r>
              <a:rPr lang="en-US" sz="2750" b="1" dirty="0">
                <a:solidFill>
                  <a:srgbClr val="2E3C4E"/>
                </a:solidFill>
                <a:latin typeface="Barlow Bold" pitchFamily="34" charset="0"/>
                <a:ea typeface="Barlow Bold" pitchFamily="34" charset="-122"/>
                <a:cs typeface="Barlow Bold" pitchFamily="34" charset="-120"/>
              </a:rPr>
              <a:t> Vertedero Y (Portugal)</a:t>
            </a:r>
            <a:endParaRPr lang="en-US" sz="2750" dirty="0"/>
          </a:p>
        </p:txBody>
      </p:sp>
      <p:pic>
        <p:nvPicPr>
          <p:cNvPr id="14" name="Image 0" descr="preencoded.png"/>
          <p:cNvPicPr>
            <a:picLocks noChangeAspect="1"/>
          </p:cNvPicPr>
          <p:nvPr/>
        </p:nvPicPr>
        <p:blipFill>
          <a:blip r:embed="rId3"/>
          <a:stretch>
            <a:fillRect/>
          </a:stretch>
        </p:blipFill>
        <p:spPr>
          <a:xfrm>
            <a:off x="7526774" y="2079069"/>
            <a:ext cx="3806904" cy="3806904"/>
          </a:xfrm>
          <a:prstGeom prst="rect">
            <a:avLst/>
          </a:prstGeom>
        </p:spPr>
      </p:pic>
      <p:sp>
        <p:nvSpPr>
          <p:cNvPr id="15" name="Text 12"/>
          <p:cNvSpPr/>
          <p:nvPr/>
        </p:nvSpPr>
        <p:spPr>
          <a:xfrm>
            <a:off x="7526774" y="6074093"/>
            <a:ext cx="6525935" cy="267653"/>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384653"/>
                </a:solidFill>
                <a:latin typeface="Montserrat" pitchFamily="34" charset="0"/>
                <a:ea typeface="Montserrat" pitchFamily="34" charset="-122"/>
                <a:cs typeface="Montserrat" pitchFamily="34" charset="-120"/>
              </a:rPr>
              <a:t>Ciclos de bombeo uniformes en 4 pozos diferentes</a:t>
            </a:r>
            <a:endParaRPr lang="en-US" sz="1300" dirty="0"/>
          </a:p>
        </p:txBody>
      </p:sp>
      <p:sp>
        <p:nvSpPr>
          <p:cNvPr id="16" name="Text 13"/>
          <p:cNvSpPr/>
          <p:nvPr/>
        </p:nvSpPr>
        <p:spPr>
          <a:xfrm>
            <a:off x="7526774" y="6400205"/>
            <a:ext cx="6525935" cy="267653"/>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384653"/>
                </a:solidFill>
                <a:latin typeface="Montserrat" pitchFamily="34" charset="0"/>
                <a:ea typeface="Montserrat" pitchFamily="34" charset="-122"/>
                <a:cs typeface="Montserrat" pitchFamily="34" charset="-120"/>
              </a:rPr>
              <a:t>Mantenimiento reducido en un 60% respecto al sistema anterior</a:t>
            </a:r>
            <a:endParaRPr lang="en-US" sz="1300" dirty="0"/>
          </a:p>
        </p:txBody>
      </p:sp>
      <p:sp>
        <p:nvSpPr>
          <p:cNvPr id="17" name="Text 14"/>
          <p:cNvSpPr/>
          <p:nvPr/>
        </p:nvSpPr>
        <p:spPr>
          <a:xfrm>
            <a:off x="7526774" y="6726317"/>
            <a:ext cx="6525935" cy="267653"/>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384653"/>
                </a:solidFill>
                <a:latin typeface="Montserrat" pitchFamily="34" charset="0"/>
                <a:ea typeface="Montserrat" pitchFamily="34" charset="-122"/>
                <a:cs typeface="Montserrat" pitchFamily="34" charset="-120"/>
              </a:rPr>
              <a:t>Mejora significativa en la calidad de los datos de monitorización</a:t>
            </a:r>
            <a:endParaRPr lang="en-US" sz="1300" dirty="0"/>
          </a:p>
        </p:txBody>
      </p:sp>
      <p:sp>
        <p:nvSpPr>
          <p:cNvPr id="18" name="Text 15"/>
          <p:cNvSpPr/>
          <p:nvPr/>
        </p:nvSpPr>
        <p:spPr>
          <a:xfrm>
            <a:off x="585311" y="7240548"/>
            <a:ext cx="13459778" cy="535305"/>
          </a:xfrm>
          <a:prstGeom prst="rect">
            <a:avLst/>
          </a:prstGeom>
          <a:noFill/>
          <a:ln/>
        </p:spPr>
        <p:txBody>
          <a:bodyPr wrap="square" lIns="0" tIns="0" rIns="0" bIns="0" rtlCol="0" anchor="t"/>
          <a:lstStyle/>
          <a:p>
            <a:pPr marL="0" indent="0" algn="l">
              <a:lnSpc>
                <a:spcPts val="2100"/>
              </a:lnSpc>
              <a:buNone/>
            </a:pPr>
            <a:r>
              <a:rPr lang="en-US" sz="1300" dirty="0">
                <a:solidFill>
                  <a:srgbClr val="384653"/>
                </a:solidFill>
                <a:latin typeface="Montserrat" pitchFamily="34" charset="0"/>
                <a:ea typeface="Montserrat" pitchFamily="34" charset="-122"/>
                <a:cs typeface="Montserrat" pitchFamily="34" charset="-120"/>
              </a:rPr>
              <a:t>Estos resultados demuestran la eficacia de nuestras soluciones en entornos reales, proporcionando beneficios tangibles tanto en términos operativos como económicos.</a:t>
            </a:r>
            <a:endParaRPr lang="en-US" sz="1300" dirty="0"/>
          </a:p>
        </p:txBody>
      </p:sp>
      <p:pic>
        <p:nvPicPr>
          <p:cNvPr id="19" name="Imagen 18">
            <a:extLst>
              <a:ext uri="{FF2B5EF4-FFF2-40B4-BE49-F238E27FC236}">
                <a16:creationId xmlns:a16="http://schemas.microsoft.com/office/drawing/2014/main" id="{DD006237-91EB-5183-4017-F809340F93FB}"/>
              </a:ext>
            </a:extLst>
          </p:cNvPr>
          <p:cNvPicPr>
            <a:picLocks noChangeAspect="1"/>
          </p:cNvPicPr>
          <p:nvPr/>
        </p:nvPicPr>
        <p:blipFill>
          <a:blip r:embed="rId4"/>
          <a:stretch>
            <a:fillRect/>
          </a:stretch>
        </p:blipFill>
        <p:spPr>
          <a:xfrm>
            <a:off x="7519156" y="857977"/>
            <a:ext cx="5050857" cy="50508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642938" y="708541"/>
            <a:ext cx="7554039" cy="604242"/>
          </a:xfrm>
          <a:prstGeom prst="rect">
            <a:avLst/>
          </a:prstGeom>
          <a:noFill/>
          <a:ln/>
        </p:spPr>
        <p:txBody>
          <a:bodyPr wrap="none" lIns="0" tIns="0" rIns="0" bIns="0" rtlCol="0" anchor="t"/>
          <a:lstStyle/>
          <a:p>
            <a:pPr marL="0" indent="0" algn="l">
              <a:lnSpc>
                <a:spcPts val="4750"/>
              </a:lnSpc>
              <a:buNone/>
            </a:pPr>
            <a:r>
              <a:rPr lang="en-US" sz="3800" b="1" dirty="0">
                <a:solidFill>
                  <a:srgbClr val="2E3C4E"/>
                </a:solidFill>
                <a:latin typeface="Barlow Bold" pitchFamily="34" charset="0"/>
                <a:ea typeface="Barlow Bold" pitchFamily="34" charset="-122"/>
                <a:cs typeface="Barlow Bold" pitchFamily="34" charset="-120"/>
              </a:rPr>
              <a:t>¿Listo para optimizar tu vertedero?</a:t>
            </a:r>
            <a:endParaRPr lang="en-US" sz="3800" dirty="0"/>
          </a:p>
        </p:txBody>
      </p:sp>
      <p:sp>
        <p:nvSpPr>
          <p:cNvPr id="4" name="Shape 1"/>
          <p:cNvSpPr/>
          <p:nvPr/>
        </p:nvSpPr>
        <p:spPr>
          <a:xfrm>
            <a:off x="675203" y="1622228"/>
            <a:ext cx="7858125" cy="1492448"/>
          </a:xfrm>
          <a:prstGeom prst="roundRect">
            <a:avLst>
              <a:gd name="adj" fmla="val 18463"/>
            </a:avLst>
          </a:prstGeom>
          <a:solidFill>
            <a:srgbClr val="D4E9F7"/>
          </a:solidFill>
          <a:ln w="7620">
            <a:solidFill>
              <a:srgbClr val="BACFDD"/>
            </a:solidFill>
            <a:prstDash val="solid"/>
          </a:ln>
        </p:spPr>
        <p:txBody>
          <a:bodyPr/>
          <a:lstStyle/>
          <a:p>
            <a:endParaRPr lang="es-ES"/>
          </a:p>
        </p:txBody>
      </p:sp>
      <p:sp>
        <p:nvSpPr>
          <p:cNvPr id="5" name="Text 2"/>
          <p:cNvSpPr/>
          <p:nvPr/>
        </p:nvSpPr>
        <p:spPr>
          <a:xfrm>
            <a:off x="834152" y="1779508"/>
            <a:ext cx="2417088" cy="302062"/>
          </a:xfrm>
          <a:prstGeom prst="rect">
            <a:avLst/>
          </a:prstGeom>
          <a:noFill/>
          <a:ln/>
        </p:spPr>
        <p:txBody>
          <a:bodyPr wrap="none" lIns="0" tIns="0" rIns="0" bIns="0" rtlCol="0" anchor="t"/>
          <a:lstStyle/>
          <a:p>
            <a:pPr marL="0" indent="0" algn="l">
              <a:lnSpc>
                <a:spcPts val="2350"/>
              </a:lnSpc>
              <a:buNone/>
            </a:pPr>
            <a:r>
              <a:rPr lang="en-US" sz="1900" b="1" dirty="0">
                <a:solidFill>
                  <a:srgbClr val="384653"/>
                </a:solidFill>
                <a:latin typeface="Barlow Bold" pitchFamily="34" charset="0"/>
                <a:ea typeface="Barlow Bold" pitchFamily="34" charset="-122"/>
                <a:cs typeface="Barlow Bold" pitchFamily="34" charset="-120"/>
              </a:rPr>
              <a:t>Contacto directo</a:t>
            </a:r>
            <a:endParaRPr lang="en-US" sz="1900" dirty="0"/>
          </a:p>
        </p:txBody>
      </p:sp>
      <p:sp>
        <p:nvSpPr>
          <p:cNvPr id="6" name="Text 3"/>
          <p:cNvSpPr/>
          <p:nvPr/>
        </p:nvSpPr>
        <p:spPr>
          <a:xfrm>
            <a:off x="834152" y="2191703"/>
            <a:ext cx="7475696" cy="293846"/>
          </a:xfrm>
          <a:prstGeom prst="rect">
            <a:avLst/>
          </a:prstGeom>
          <a:noFill/>
          <a:ln/>
        </p:spPr>
        <p:txBody>
          <a:bodyPr wrap="none" lIns="0" tIns="0" rIns="0" bIns="0" rtlCol="0" anchor="t"/>
          <a:lstStyle/>
          <a:p>
            <a:pPr marL="0" indent="0" algn="l">
              <a:lnSpc>
                <a:spcPts val="2300"/>
              </a:lnSpc>
              <a:buNone/>
            </a:pPr>
            <a:r>
              <a:rPr lang="en-US" sz="1400" dirty="0">
                <a:solidFill>
                  <a:srgbClr val="000000"/>
                </a:solidFill>
                <a:latin typeface="Montserrat" pitchFamily="34" charset="0"/>
                <a:ea typeface="Montserrat" pitchFamily="34" charset="-122"/>
                <a:cs typeface="Montserrat" pitchFamily="34" charset="-120"/>
              </a:rPr>
              <a:t>✉️</a:t>
            </a:r>
            <a:r>
              <a:rPr lang="en-US" sz="1400" dirty="0">
                <a:solidFill>
                  <a:schemeClr val="accent1"/>
                </a:solidFill>
                <a:latin typeface="Montserrat" pitchFamily="34" charset="0"/>
                <a:ea typeface="Montserrat" pitchFamily="34" charset="-122"/>
                <a:cs typeface="Montserrat" pitchFamily="34" charset="-120"/>
              </a:rPr>
              <a:t>info</a:t>
            </a:r>
            <a:r>
              <a:rPr lang="en-US" sz="1400" u="sng" dirty="0">
                <a:solidFill>
                  <a:schemeClr val="accent1"/>
                </a:solidFill>
                <a:latin typeface="Montserrat" pitchFamily="34" charset="0"/>
                <a:ea typeface="Montserrat" pitchFamily="34" charset="-122"/>
                <a:cs typeface="Montserrat" pitchFamily="34" charset="-120"/>
                <a:hlinkClick r:id="rId4">
                  <a:extLst>
                    <a:ext uri="{A12FA001-AC4F-418D-AE19-62706E023703}">
                      <ahyp:hlinkClr xmlns:ahyp="http://schemas.microsoft.com/office/drawing/2018/hyperlinkcolor" val="tx"/>
                    </a:ext>
                  </a:extLst>
                </a:hlinkClick>
              </a:rPr>
              <a:t>@fonotest.com</a:t>
            </a:r>
            <a:endParaRPr lang="en-US" sz="1400" dirty="0">
              <a:solidFill>
                <a:schemeClr val="accent1"/>
              </a:solidFill>
            </a:endParaRPr>
          </a:p>
        </p:txBody>
      </p:sp>
      <p:sp>
        <p:nvSpPr>
          <p:cNvPr id="7" name="Text 4"/>
          <p:cNvSpPr/>
          <p:nvPr/>
        </p:nvSpPr>
        <p:spPr>
          <a:xfrm>
            <a:off x="834152" y="2595682"/>
            <a:ext cx="7475696" cy="293846"/>
          </a:xfrm>
          <a:prstGeom prst="rect">
            <a:avLst/>
          </a:prstGeom>
          <a:noFill/>
          <a:ln/>
        </p:spPr>
        <p:txBody>
          <a:bodyPr wrap="none" lIns="0" tIns="0" rIns="0" bIns="0" rtlCol="0" anchor="t"/>
          <a:lstStyle/>
          <a:p>
            <a:pPr marL="0" indent="0" algn="l">
              <a:lnSpc>
                <a:spcPts val="2300"/>
              </a:lnSpc>
              <a:buNone/>
            </a:pPr>
            <a:r>
              <a:rPr lang="en-US" sz="1400" dirty="0">
                <a:solidFill>
                  <a:srgbClr val="000000"/>
                </a:solidFill>
                <a:latin typeface="Montserrat" pitchFamily="34" charset="0"/>
                <a:ea typeface="Montserrat" pitchFamily="34" charset="-122"/>
                <a:cs typeface="Montserrat" pitchFamily="34" charset="-120"/>
              </a:rPr>
              <a:t>📞</a:t>
            </a:r>
            <a:r>
              <a:rPr lang="en-US" sz="1400" dirty="0">
                <a:solidFill>
                  <a:srgbClr val="384653"/>
                </a:solidFill>
                <a:latin typeface="Montserrat" pitchFamily="34" charset="0"/>
                <a:ea typeface="Montserrat" pitchFamily="34" charset="-122"/>
                <a:cs typeface="Montserrat" pitchFamily="34" charset="-120"/>
              </a:rPr>
              <a:t> Solicita una consulta personalizada con nuestros especialistas</a:t>
            </a:r>
            <a:endParaRPr lang="en-US" sz="1400" dirty="0"/>
          </a:p>
        </p:txBody>
      </p:sp>
      <p:sp>
        <p:nvSpPr>
          <p:cNvPr id="8" name="Shape 5"/>
          <p:cNvSpPr/>
          <p:nvPr/>
        </p:nvSpPr>
        <p:spPr>
          <a:xfrm>
            <a:off x="642938" y="3264337"/>
            <a:ext cx="7858125" cy="1492448"/>
          </a:xfrm>
          <a:prstGeom prst="roundRect">
            <a:avLst>
              <a:gd name="adj" fmla="val 18463"/>
            </a:avLst>
          </a:prstGeom>
          <a:solidFill>
            <a:srgbClr val="D4E9F7"/>
          </a:solidFill>
          <a:ln w="7620">
            <a:solidFill>
              <a:srgbClr val="BACFDD"/>
            </a:solidFill>
            <a:prstDash val="solid"/>
          </a:ln>
        </p:spPr>
        <p:txBody>
          <a:bodyPr/>
          <a:lstStyle/>
          <a:p>
            <a:endParaRPr lang="es-ES"/>
          </a:p>
        </p:txBody>
      </p:sp>
      <p:sp>
        <p:nvSpPr>
          <p:cNvPr id="9" name="Text 6"/>
          <p:cNvSpPr/>
          <p:nvPr/>
        </p:nvSpPr>
        <p:spPr>
          <a:xfrm>
            <a:off x="834152" y="3455551"/>
            <a:ext cx="2417088" cy="302062"/>
          </a:xfrm>
          <a:prstGeom prst="rect">
            <a:avLst/>
          </a:prstGeom>
          <a:noFill/>
          <a:ln/>
        </p:spPr>
        <p:txBody>
          <a:bodyPr wrap="none" lIns="0" tIns="0" rIns="0" bIns="0" rtlCol="0" anchor="t"/>
          <a:lstStyle/>
          <a:p>
            <a:pPr marL="0" indent="0" algn="l">
              <a:lnSpc>
                <a:spcPts val="2350"/>
              </a:lnSpc>
              <a:buNone/>
            </a:pPr>
            <a:r>
              <a:rPr lang="en-US" sz="1900" b="1" dirty="0">
                <a:solidFill>
                  <a:srgbClr val="384653"/>
                </a:solidFill>
                <a:latin typeface="Barlow Bold" pitchFamily="34" charset="0"/>
                <a:ea typeface="Barlow Bold" pitchFamily="34" charset="-122"/>
                <a:cs typeface="Barlow Bold" pitchFamily="34" charset="-120"/>
              </a:rPr>
              <a:t>Más información</a:t>
            </a:r>
            <a:endParaRPr lang="en-US" sz="1900" dirty="0"/>
          </a:p>
        </p:txBody>
      </p:sp>
      <p:sp>
        <p:nvSpPr>
          <p:cNvPr id="10" name="Text 7"/>
          <p:cNvSpPr/>
          <p:nvPr/>
        </p:nvSpPr>
        <p:spPr>
          <a:xfrm>
            <a:off x="834152" y="3867745"/>
            <a:ext cx="7475696" cy="293846"/>
          </a:xfrm>
          <a:prstGeom prst="rect">
            <a:avLst/>
          </a:prstGeom>
          <a:noFill/>
          <a:ln/>
        </p:spPr>
        <p:txBody>
          <a:bodyPr wrap="none" lIns="0" tIns="0" rIns="0" bIns="0" rtlCol="0" anchor="t"/>
          <a:lstStyle/>
          <a:p>
            <a:pPr marL="0" indent="0" algn="l">
              <a:lnSpc>
                <a:spcPts val="2300"/>
              </a:lnSpc>
              <a:buNone/>
            </a:pPr>
            <a:r>
              <a:rPr lang="en-US" sz="1400" dirty="0">
                <a:solidFill>
                  <a:srgbClr val="000000"/>
                </a:solidFill>
                <a:latin typeface="Montserrat" pitchFamily="34" charset="0"/>
                <a:ea typeface="Montserrat" pitchFamily="34" charset="-122"/>
                <a:cs typeface="Montserrat" pitchFamily="34" charset="-120"/>
              </a:rPr>
              <a:t>🌐</a:t>
            </a:r>
            <a:r>
              <a:rPr lang="en-US" sz="1400" dirty="0">
                <a:solidFill>
                  <a:srgbClr val="384653"/>
                </a:solidFill>
                <a:latin typeface="Montserrat" pitchFamily="34" charset="0"/>
                <a:ea typeface="Montserrat" pitchFamily="34" charset="-122"/>
                <a:cs typeface="Montserrat" pitchFamily="34" charset="-120"/>
              </a:rPr>
              <a:t> </a:t>
            </a:r>
            <a:r>
              <a:rPr lang="en-US" sz="1400" u="sng" dirty="0">
                <a:solidFill>
                  <a:schemeClr val="accent1"/>
                </a:solidFill>
                <a:latin typeface="Montserrat" pitchFamily="34" charset="0"/>
                <a:ea typeface="Montserrat" pitchFamily="34" charset="-122"/>
                <a:cs typeface="Montserrat" pitchFamily="34" charset="-120"/>
                <a:hlinkClick r:id="rId5">
                  <a:extLst>
                    <a:ext uri="{A12FA001-AC4F-418D-AE19-62706E023703}">
                      <ahyp:hlinkClr xmlns:ahyp="http://schemas.microsoft.com/office/drawing/2018/hyperlinkcolor" val="tx"/>
                    </a:ext>
                  </a:extLst>
                </a:hlinkClick>
              </a:rPr>
              <a:t>www.fonotest.com</a:t>
            </a:r>
            <a:endParaRPr lang="en-US" sz="1400" dirty="0">
              <a:solidFill>
                <a:schemeClr val="accent1"/>
              </a:solidFill>
            </a:endParaRPr>
          </a:p>
        </p:txBody>
      </p:sp>
      <p:sp>
        <p:nvSpPr>
          <p:cNvPr id="11" name="Text 8"/>
          <p:cNvSpPr/>
          <p:nvPr/>
        </p:nvSpPr>
        <p:spPr>
          <a:xfrm>
            <a:off x="834152" y="4271724"/>
            <a:ext cx="7475696" cy="293846"/>
          </a:xfrm>
          <a:prstGeom prst="rect">
            <a:avLst/>
          </a:prstGeom>
          <a:noFill/>
          <a:ln/>
        </p:spPr>
        <p:txBody>
          <a:bodyPr wrap="none" lIns="0" tIns="0" rIns="0" bIns="0" rtlCol="0" anchor="t"/>
          <a:lstStyle/>
          <a:p>
            <a:pPr marL="0" indent="0" algn="l">
              <a:lnSpc>
                <a:spcPts val="2300"/>
              </a:lnSpc>
              <a:buNone/>
            </a:pPr>
            <a:r>
              <a:rPr lang="en-US" sz="1400" dirty="0">
                <a:solidFill>
                  <a:srgbClr val="384653"/>
                </a:solidFill>
                <a:latin typeface="Montserrat" pitchFamily="34" charset="0"/>
                <a:ea typeface="Montserrat" pitchFamily="34" charset="-122"/>
                <a:cs typeface="Montserrat" pitchFamily="34" charset="-120"/>
              </a:rPr>
              <a:t>Descubre nuestro catálogo completo de soluciones medioambientales</a:t>
            </a:r>
            <a:endParaRPr lang="en-US" sz="1400" dirty="0"/>
          </a:p>
        </p:txBody>
      </p:sp>
      <p:sp>
        <p:nvSpPr>
          <p:cNvPr id="12" name="Shape 9"/>
          <p:cNvSpPr/>
          <p:nvPr/>
        </p:nvSpPr>
        <p:spPr>
          <a:xfrm>
            <a:off x="642938" y="4940379"/>
            <a:ext cx="7858125" cy="1492448"/>
          </a:xfrm>
          <a:prstGeom prst="roundRect">
            <a:avLst>
              <a:gd name="adj" fmla="val 18463"/>
            </a:avLst>
          </a:prstGeom>
          <a:solidFill>
            <a:srgbClr val="D4E9F7"/>
          </a:solidFill>
          <a:ln w="7620">
            <a:solidFill>
              <a:srgbClr val="BACFDD"/>
            </a:solidFill>
            <a:prstDash val="solid"/>
          </a:ln>
        </p:spPr>
        <p:txBody>
          <a:bodyPr/>
          <a:lstStyle/>
          <a:p>
            <a:endParaRPr lang="es-ES"/>
          </a:p>
        </p:txBody>
      </p:sp>
      <p:sp>
        <p:nvSpPr>
          <p:cNvPr id="13" name="Text 10"/>
          <p:cNvSpPr/>
          <p:nvPr/>
        </p:nvSpPr>
        <p:spPr>
          <a:xfrm>
            <a:off x="834152" y="5131594"/>
            <a:ext cx="2417088" cy="302062"/>
          </a:xfrm>
          <a:prstGeom prst="rect">
            <a:avLst/>
          </a:prstGeom>
          <a:noFill/>
          <a:ln/>
        </p:spPr>
        <p:txBody>
          <a:bodyPr wrap="none" lIns="0" tIns="0" rIns="0" bIns="0" rtlCol="0" anchor="t"/>
          <a:lstStyle/>
          <a:p>
            <a:pPr marL="0" indent="0" algn="l">
              <a:lnSpc>
                <a:spcPts val="2350"/>
              </a:lnSpc>
              <a:buNone/>
            </a:pPr>
            <a:r>
              <a:rPr lang="en-US" sz="1900" b="1" dirty="0">
                <a:solidFill>
                  <a:srgbClr val="384653"/>
                </a:solidFill>
                <a:latin typeface="Barlow Bold" pitchFamily="34" charset="0"/>
                <a:ea typeface="Barlow Bold" pitchFamily="34" charset="-122"/>
                <a:cs typeface="Barlow Bold" pitchFamily="34" charset="-120"/>
              </a:rPr>
              <a:t>Síguenos</a:t>
            </a:r>
            <a:endParaRPr lang="en-US" sz="1900" dirty="0"/>
          </a:p>
        </p:txBody>
      </p:sp>
      <p:sp>
        <p:nvSpPr>
          <p:cNvPr id="14" name="Text 11"/>
          <p:cNvSpPr/>
          <p:nvPr/>
        </p:nvSpPr>
        <p:spPr>
          <a:xfrm>
            <a:off x="834152" y="5543788"/>
            <a:ext cx="7475696" cy="293846"/>
          </a:xfrm>
          <a:prstGeom prst="rect">
            <a:avLst/>
          </a:prstGeom>
          <a:noFill/>
          <a:ln/>
        </p:spPr>
        <p:txBody>
          <a:bodyPr wrap="none" lIns="0" tIns="0" rIns="0" bIns="0" rtlCol="0" anchor="t"/>
          <a:lstStyle/>
          <a:p>
            <a:pPr marL="0" indent="0" algn="l">
              <a:lnSpc>
                <a:spcPts val="2300"/>
              </a:lnSpc>
              <a:buNone/>
            </a:pPr>
            <a:r>
              <a:rPr lang="en-US" sz="1400" dirty="0">
                <a:solidFill>
                  <a:srgbClr val="384653"/>
                </a:solidFill>
                <a:latin typeface="Montserrat" pitchFamily="34" charset="0"/>
                <a:ea typeface="Montserrat" pitchFamily="34" charset="-122"/>
                <a:cs typeface="Montserrat" pitchFamily="34" charset="-120"/>
              </a:rPr>
              <a:t>#FONOTEST #MedioAmbiente #Lixiviados #BombasNeumáticas #Innovación</a:t>
            </a:r>
            <a:endParaRPr lang="en-US" sz="1400" dirty="0"/>
          </a:p>
        </p:txBody>
      </p:sp>
      <p:sp>
        <p:nvSpPr>
          <p:cNvPr id="15" name="Text 12"/>
          <p:cNvSpPr/>
          <p:nvPr/>
        </p:nvSpPr>
        <p:spPr>
          <a:xfrm>
            <a:off x="834152" y="5947767"/>
            <a:ext cx="7475696" cy="293846"/>
          </a:xfrm>
          <a:prstGeom prst="rect">
            <a:avLst/>
          </a:prstGeom>
          <a:noFill/>
          <a:ln/>
        </p:spPr>
        <p:txBody>
          <a:bodyPr wrap="none" lIns="0" tIns="0" rIns="0" bIns="0" rtlCol="0" anchor="t"/>
          <a:lstStyle/>
          <a:p>
            <a:pPr marL="0" indent="0" algn="l">
              <a:lnSpc>
                <a:spcPts val="2300"/>
              </a:lnSpc>
              <a:buNone/>
            </a:pPr>
            <a:r>
              <a:rPr lang="en-US" sz="1400" dirty="0">
                <a:solidFill>
                  <a:srgbClr val="384653"/>
                </a:solidFill>
                <a:latin typeface="Montserrat" pitchFamily="34" charset="0"/>
                <a:ea typeface="Montserrat" pitchFamily="34" charset="-122"/>
                <a:cs typeface="Montserrat" pitchFamily="34" charset="-120"/>
              </a:rPr>
              <a:t>Mantente al día de las últimas novedades en tecnología ambiental</a:t>
            </a:r>
            <a:endParaRPr lang="en-US" sz="1400" dirty="0"/>
          </a:p>
        </p:txBody>
      </p:sp>
      <p:sp>
        <p:nvSpPr>
          <p:cNvPr id="16" name="Text 13"/>
          <p:cNvSpPr/>
          <p:nvPr/>
        </p:nvSpPr>
        <p:spPr>
          <a:xfrm>
            <a:off x="642938" y="6639401"/>
            <a:ext cx="7858125" cy="881539"/>
          </a:xfrm>
          <a:prstGeom prst="rect">
            <a:avLst/>
          </a:prstGeom>
          <a:noFill/>
          <a:ln/>
        </p:spPr>
        <p:txBody>
          <a:bodyPr wrap="square" lIns="0" tIns="0" rIns="0" bIns="0" rtlCol="0" anchor="t"/>
          <a:lstStyle/>
          <a:p>
            <a:pPr marL="0" indent="0" algn="l">
              <a:lnSpc>
                <a:spcPts val="2300"/>
              </a:lnSpc>
              <a:buNone/>
            </a:pPr>
            <a:r>
              <a:rPr lang="en-US" sz="1400" dirty="0">
                <a:solidFill>
                  <a:srgbClr val="384653"/>
                </a:solidFill>
                <a:latin typeface="Montserrat" pitchFamily="34" charset="0"/>
                <a:ea typeface="Montserrat" pitchFamily="34" charset="-122"/>
                <a:cs typeface="Montserrat" pitchFamily="34" charset="-120"/>
              </a:rPr>
              <a:t>Nuestro equipo está preparado para analizar las necesidades específicas de tu instalación y proponer la solución más adecuada, garantizando resultados óptimos y un retorno de inversión significativo.</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569</Words>
  <Application>Microsoft Office PowerPoint</Application>
  <PresentationFormat>Personalizado</PresentationFormat>
  <Paragraphs>76</Paragraphs>
  <Slides>7</Slides>
  <Notes>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Barlow Bold</vt:lpstr>
      <vt:lpstr>Montserrat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Teresa M.Vicent</cp:lastModifiedBy>
  <cp:revision>2</cp:revision>
  <dcterms:created xsi:type="dcterms:W3CDTF">2025-06-12T19:15:50Z</dcterms:created>
  <dcterms:modified xsi:type="dcterms:W3CDTF">2025-06-12T19:18:59Z</dcterms:modified>
</cp:coreProperties>
</file>